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7" r:id="rId2"/>
    <p:sldId id="258" r:id="rId3"/>
    <p:sldId id="27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6" r:id="rId17"/>
    <p:sldId id="271" r:id="rId18"/>
    <p:sldId id="272" r:id="rId19"/>
    <p:sldId id="273" r:id="rId20"/>
    <p:sldId id="274" r:id="rId21"/>
    <p:sldId id="275" r:id="rId22"/>
    <p:sldId id="280" r:id="rId23"/>
    <p:sldId id="281" r:id="rId24"/>
    <p:sldId id="282" r:id="rId25"/>
    <p:sldId id="284" r:id="rId26"/>
    <p:sldId id="285" r:id="rId27"/>
    <p:sldId id="286" r:id="rId28"/>
    <p:sldId id="287" r:id="rId29"/>
    <p:sldId id="288" r:id="rId30"/>
    <p:sldId id="289" r:id="rId31"/>
    <p:sldId id="290" r:id="rId32"/>
    <p:sldId id="291" r:id="rId33"/>
    <p:sldId id="292" r:id="rId34"/>
    <p:sldId id="293" r:id="rId35"/>
    <p:sldId id="294" r:id="rId36"/>
    <p:sldId id="295" r:id="rId37"/>
    <p:sldId id="297" r:id="rId38"/>
    <p:sldId id="296" r:id="rId39"/>
  </p:sldIdLst>
  <p:sldSz cx="6858000" cy="9144000" type="screen4x3"/>
  <p:notesSz cx="6858000" cy="9144000"/>
  <p:defaultTextStyle>
    <a:defPPr>
      <a:defRPr lang="ar-EG"/>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71FB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p:scale>
          <a:sx n="70" d="100"/>
          <a:sy n="70" d="100"/>
        </p:scale>
        <p:origin x="-1890" y="792"/>
      </p:cViewPr>
      <p:guideLst>
        <p:guide orient="horz" pos="2880"/>
        <p:guide pos="2160"/>
      </p:guideLst>
    </p:cSldViewPr>
  </p:slideViewPr>
  <p:notesTextViewPr>
    <p:cViewPr>
      <p:scale>
        <a:sx n="100" d="100"/>
        <a:sy n="100" d="100"/>
      </p:scale>
      <p:origin x="0" y="0"/>
    </p:cViewPr>
  </p:notesTextViewPr>
  <p:sorterViewPr>
    <p:cViewPr>
      <p:scale>
        <a:sx n="66" d="100"/>
        <a:sy n="66" d="100"/>
      </p:scale>
      <p:origin x="-108" y="7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smtClean="0"/>
              <a:t>Click to edit Master title style</a:t>
            </a:r>
            <a:endParaRPr lang="ar-EG"/>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EG"/>
          </a:p>
        </p:txBody>
      </p:sp>
      <p:sp>
        <p:nvSpPr>
          <p:cNvPr id="4" name="Date Placeholder 3"/>
          <p:cNvSpPr>
            <a:spLocks noGrp="1"/>
          </p:cNvSpPr>
          <p:nvPr>
            <p:ph type="dt" sz="half" idx="10"/>
          </p:nvPr>
        </p:nvSpPr>
        <p:spPr/>
        <p:txBody>
          <a:bodyPr/>
          <a:lstStyle/>
          <a:p>
            <a:fld id="{44C9FECD-D75D-4503-AA30-0D7AFB1C535F}" type="datetimeFigureOut">
              <a:rPr lang="ar-EG" smtClean="0"/>
              <a:pPr/>
              <a:t>10/06/1434</a:t>
            </a:fld>
            <a:endParaRPr lang="ar-EG"/>
          </a:p>
        </p:txBody>
      </p:sp>
      <p:sp>
        <p:nvSpPr>
          <p:cNvPr id="5" name="Footer Placeholder 4"/>
          <p:cNvSpPr>
            <a:spLocks noGrp="1"/>
          </p:cNvSpPr>
          <p:nvPr>
            <p:ph type="ftr" sz="quarter" idx="11"/>
          </p:nvPr>
        </p:nvSpPr>
        <p:spPr/>
        <p:txBody>
          <a:bodyPr/>
          <a:lstStyle/>
          <a:p>
            <a:endParaRPr lang="ar-EG"/>
          </a:p>
        </p:txBody>
      </p:sp>
      <p:sp>
        <p:nvSpPr>
          <p:cNvPr id="6" name="Slide Number Placeholder 5"/>
          <p:cNvSpPr>
            <a:spLocks noGrp="1"/>
          </p:cNvSpPr>
          <p:nvPr>
            <p:ph type="sldNum" sz="quarter" idx="12"/>
          </p:nvPr>
        </p:nvSpPr>
        <p:spPr/>
        <p:txBody>
          <a:bodyPr/>
          <a:lstStyle/>
          <a:p>
            <a:fld id="{3DE1C56D-5436-4867-A778-819A8526B19C}" type="slidenum">
              <a:rPr lang="ar-EG" smtClean="0"/>
              <a:pPr/>
              <a:t>‹#›</a:t>
            </a:fld>
            <a:endParaRPr lang="ar-EG"/>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EG"/>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4" name="Date Placeholder 3"/>
          <p:cNvSpPr>
            <a:spLocks noGrp="1"/>
          </p:cNvSpPr>
          <p:nvPr>
            <p:ph type="dt" sz="half" idx="10"/>
          </p:nvPr>
        </p:nvSpPr>
        <p:spPr/>
        <p:txBody>
          <a:bodyPr/>
          <a:lstStyle/>
          <a:p>
            <a:fld id="{44C9FECD-D75D-4503-AA30-0D7AFB1C535F}" type="datetimeFigureOut">
              <a:rPr lang="ar-EG" smtClean="0"/>
              <a:pPr/>
              <a:t>10/06/1434</a:t>
            </a:fld>
            <a:endParaRPr lang="ar-EG"/>
          </a:p>
        </p:txBody>
      </p:sp>
      <p:sp>
        <p:nvSpPr>
          <p:cNvPr id="5" name="Footer Placeholder 4"/>
          <p:cNvSpPr>
            <a:spLocks noGrp="1"/>
          </p:cNvSpPr>
          <p:nvPr>
            <p:ph type="ftr" sz="quarter" idx="11"/>
          </p:nvPr>
        </p:nvSpPr>
        <p:spPr/>
        <p:txBody>
          <a:bodyPr/>
          <a:lstStyle/>
          <a:p>
            <a:endParaRPr lang="ar-EG"/>
          </a:p>
        </p:txBody>
      </p:sp>
      <p:sp>
        <p:nvSpPr>
          <p:cNvPr id="6" name="Slide Number Placeholder 5"/>
          <p:cNvSpPr>
            <a:spLocks noGrp="1"/>
          </p:cNvSpPr>
          <p:nvPr>
            <p:ph type="sldNum" sz="quarter" idx="12"/>
          </p:nvPr>
        </p:nvSpPr>
        <p:spPr/>
        <p:txBody>
          <a:bodyPr/>
          <a:lstStyle/>
          <a:p>
            <a:fld id="{3DE1C56D-5436-4867-A778-819A8526B19C}" type="slidenum">
              <a:rPr lang="ar-EG" smtClean="0"/>
              <a:pPr/>
              <a:t>‹#›</a:t>
            </a:fld>
            <a:endParaRPr lang="ar-EG"/>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729037" y="488951"/>
            <a:ext cx="1157288" cy="10401300"/>
          </a:xfrm>
        </p:spPr>
        <p:txBody>
          <a:bodyPr vert="eaVert"/>
          <a:lstStyle/>
          <a:p>
            <a:r>
              <a:rPr lang="en-US" smtClean="0"/>
              <a:t>Click to edit Master title style</a:t>
            </a:r>
            <a:endParaRPr lang="ar-EG"/>
          </a:p>
        </p:txBody>
      </p:sp>
      <p:sp>
        <p:nvSpPr>
          <p:cNvPr id="3" name="Vertical Text Placeholder 2"/>
          <p:cNvSpPr>
            <a:spLocks noGrp="1"/>
          </p:cNvSpPr>
          <p:nvPr>
            <p:ph type="body" orient="vert" idx="1"/>
          </p:nvPr>
        </p:nvSpPr>
        <p:spPr>
          <a:xfrm>
            <a:off x="257175" y="488951"/>
            <a:ext cx="3357563" cy="104013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4" name="Date Placeholder 3"/>
          <p:cNvSpPr>
            <a:spLocks noGrp="1"/>
          </p:cNvSpPr>
          <p:nvPr>
            <p:ph type="dt" sz="half" idx="10"/>
          </p:nvPr>
        </p:nvSpPr>
        <p:spPr/>
        <p:txBody>
          <a:bodyPr/>
          <a:lstStyle/>
          <a:p>
            <a:fld id="{44C9FECD-D75D-4503-AA30-0D7AFB1C535F}" type="datetimeFigureOut">
              <a:rPr lang="ar-EG" smtClean="0"/>
              <a:pPr/>
              <a:t>10/06/1434</a:t>
            </a:fld>
            <a:endParaRPr lang="ar-EG"/>
          </a:p>
        </p:txBody>
      </p:sp>
      <p:sp>
        <p:nvSpPr>
          <p:cNvPr id="5" name="Footer Placeholder 4"/>
          <p:cNvSpPr>
            <a:spLocks noGrp="1"/>
          </p:cNvSpPr>
          <p:nvPr>
            <p:ph type="ftr" sz="quarter" idx="11"/>
          </p:nvPr>
        </p:nvSpPr>
        <p:spPr/>
        <p:txBody>
          <a:bodyPr/>
          <a:lstStyle/>
          <a:p>
            <a:endParaRPr lang="ar-EG"/>
          </a:p>
        </p:txBody>
      </p:sp>
      <p:sp>
        <p:nvSpPr>
          <p:cNvPr id="6" name="Slide Number Placeholder 5"/>
          <p:cNvSpPr>
            <a:spLocks noGrp="1"/>
          </p:cNvSpPr>
          <p:nvPr>
            <p:ph type="sldNum" sz="quarter" idx="12"/>
          </p:nvPr>
        </p:nvSpPr>
        <p:spPr/>
        <p:txBody>
          <a:bodyPr/>
          <a:lstStyle/>
          <a:p>
            <a:fld id="{3DE1C56D-5436-4867-A778-819A8526B19C}" type="slidenum">
              <a:rPr lang="ar-EG" smtClean="0"/>
              <a:pPr/>
              <a:t>‹#›</a:t>
            </a:fld>
            <a:endParaRPr lang="ar-EG"/>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EG"/>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4" name="Date Placeholder 3"/>
          <p:cNvSpPr>
            <a:spLocks noGrp="1"/>
          </p:cNvSpPr>
          <p:nvPr>
            <p:ph type="dt" sz="half" idx="10"/>
          </p:nvPr>
        </p:nvSpPr>
        <p:spPr/>
        <p:txBody>
          <a:bodyPr/>
          <a:lstStyle/>
          <a:p>
            <a:fld id="{44C9FECD-D75D-4503-AA30-0D7AFB1C535F}" type="datetimeFigureOut">
              <a:rPr lang="ar-EG" smtClean="0"/>
              <a:pPr/>
              <a:t>10/06/1434</a:t>
            </a:fld>
            <a:endParaRPr lang="ar-EG"/>
          </a:p>
        </p:txBody>
      </p:sp>
      <p:sp>
        <p:nvSpPr>
          <p:cNvPr id="5" name="Footer Placeholder 4"/>
          <p:cNvSpPr>
            <a:spLocks noGrp="1"/>
          </p:cNvSpPr>
          <p:nvPr>
            <p:ph type="ftr" sz="quarter" idx="11"/>
          </p:nvPr>
        </p:nvSpPr>
        <p:spPr/>
        <p:txBody>
          <a:bodyPr/>
          <a:lstStyle/>
          <a:p>
            <a:endParaRPr lang="ar-EG"/>
          </a:p>
        </p:txBody>
      </p:sp>
      <p:sp>
        <p:nvSpPr>
          <p:cNvPr id="6" name="Slide Number Placeholder 5"/>
          <p:cNvSpPr>
            <a:spLocks noGrp="1"/>
          </p:cNvSpPr>
          <p:nvPr>
            <p:ph type="sldNum" sz="quarter" idx="12"/>
          </p:nvPr>
        </p:nvSpPr>
        <p:spPr/>
        <p:txBody>
          <a:bodyPr/>
          <a:lstStyle/>
          <a:p>
            <a:fld id="{3DE1C56D-5436-4867-A778-819A8526B19C}" type="slidenum">
              <a:rPr lang="ar-EG" smtClean="0"/>
              <a:pPr/>
              <a:t>‹#›</a:t>
            </a:fld>
            <a:endParaRPr lang="ar-EG"/>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r">
              <a:defRPr sz="4000" b="1" cap="all"/>
            </a:lvl1pPr>
          </a:lstStyle>
          <a:p>
            <a:r>
              <a:rPr lang="en-US" smtClean="0"/>
              <a:t>Click to edit Master title style</a:t>
            </a:r>
            <a:endParaRPr lang="ar-EG"/>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4C9FECD-D75D-4503-AA30-0D7AFB1C535F}" type="datetimeFigureOut">
              <a:rPr lang="ar-EG" smtClean="0"/>
              <a:pPr/>
              <a:t>10/06/1434</a:t>
            </a:fld>
            <a:endParaRPr lang="ar-EG"/>
          </a:p>
        </p:txBody>
      </p:sp>
      <p:sp>
        <p:nvSpPr>
          <p:cNvPr id="5" name="Footer Placeholder 4"/>
          <p:cNvSpPr>
            <a:spLocks noGrp="1"/>
          </p:cNvSpPr>
          <p:nvPr>
            <p:ph type="ftr" sz="quarter" idx="11"/>
          </p:nvPr>
        </p:nvSpPr>
        <p:spPr/>
        <p:txBody>
          <a:bodyPr/>
          <a:lstStyle/>
          <a:p>
            <a:endParaRPr lang="ar-EG"/>
          </a:p>
        </p:txBody>
      </p:sp>
      <p:sp>
        <p:nvSpPr>
          <p:cNvPr id="6" name="Slide Number Placeholder 5"/>
          <p:cNvSpPr>
            <a:spLocks noGrp="1"/>
          </p:cNvSpPr>
          <p:nvPr>
            <p:ph type="sldNum" sz="quarter" idx="12"/>
          </p:nvPr>
        </p:nvSpPr>
        <p:spPr/>
        <p:txBody>
          <a:bodyPr/>
          <a:lstStyle/>
          <a:p>
            <a:fld id="{3DE1C56D-5436-4867-A778-819A8526B19C}" type="slidenum">
              <a:rPr lang="ar-EG" smtClean="0"/>
              <a:pPr/>
              <a:t>‹#›</a:t>
            </a:fld>
            <a:endParaRPr lang="ar-EG"/>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EG"/>
          </a:p>
        </p:txBody>
      </p:sp>
      <p:sp>
        <p:nvSpPr>
          <p:cNvPr id="3" name="Content Placeholder 2"/>
          <p:cNvSpPr>
            <a:spLocks noGrp="1"/>
          </p:cNvSpPr>
          <p:nvPr>
            <p:ph sz="half" idx="1"/>
          </p:nvPr>
        </p:nvSpPr>
        <p:spPr>
          <a:xfrm>
            <a:off x="257175"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4" name="Content Placeholder 3"/>
          <p:cNvSpPr>
            <a:spLocks noGrp="1"/>
          </p:cNvSpPr>
          <p:nvPr>
            <p:ph sz="half" idx="2"/>
          </p:nvPr>
        </p:nvSpPr>
        <p:spPr>
          <a:xfrm>
            <a:off x="2628900"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5" name="Date Placeholder 4"/>
          <p:cNvSpPr>
            <a:spLocks noGrp="1"/>
          </p:cNvSpPr>
          <p:nvPr>
            <p:ph type="dt" sz="half" idx="10"/>
          </p:nvPr>
        </p:nvSpPr>
        <p:spPr/>
        <p:txBody>
          <a:bodyPr/>
          <a:lstStyle/>
          <a:p>
            <a:fld id="{44C9FECD-D75D-4503-AA30-0D7AFB1C535F}" type="datetimeFigureOut">
              <a:rPr lang="ar-EG" smtClean="0"/>
              <a:pPr/>
              <a:t>10/06/1434</a:t>
            </a:fld>
            <a:endParaRPr lang="ar-EG"/>
          </a:p>
        </p:txBody>
      </p:sp>
      <p:sp>
        <p:nvSpPr>
          <p:cNvPr id="6" name="Footer Placeholder 5"/>
          <p:cNvSpPr>
            <a:spLocks noGrp="1"/>
          </p:cNvSpPr>
          <p:nvPr>
            <p:ph type="ftr" sz="quarter" idx="11"/>
          </p:nvPr>
        </p:nvSpPr>
        <p:spPr/>
        <p:txBody>
          <a:bodyPr/>
          <a:lstStyle/>
          <a:p>
            <a:endParaRPr lang="ar-EG"/>
          </a:p>
        </p:txBody>
      </p:sp>
      <p:sp>
        <p:nvSpPr>
          <p:cNvPr id="7" name="Slide Number Placeholder 6"/>
          <p:cNvSpPr>
            <a:spLocks noGrp="1"/>
          </p:cNvSpPr>
          <p:nvPr>
            <p:ph type="sldNum" sz="quarter" idx="12"/>
          </p:nvPr>
        </p:nvSpPr>
        <p:spPr/>
        <p:txBody>
          <a:bodyPr/>
          <a:lstStyle/>
          <a:p>
            <a:fld id="{3DE1C56D-5436-4867-A778-819A8526B19C}" type="slidenum">
              <a:rPr lang="ar-EG" smtClean="0"/>
              <a:pPr/>
              <a:t>‹#›</a:t>
            </a:fld>
            <a:endParaRPr lang="ar-EG"/>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6184"/>
            <a:ext cx="6172200" cy="1524000"/>
          </a:xfrm>
        </p:spPr>
        <p:txBody>
          <a:bodyPr/>
          <a:lstStyle>
            <a:lvl1pPr>
              <a:defRPr/>
            </a:lvl1pPr>
          </a:lstStyle>
          <a:p>
            <a:r>
              <a:rPr lang="en-US" smtClean="0"/>
              <a:t>Click to edit Master title style</a:t>
            </a:r>
            <a:endParaRPr lang="ar-EG"/>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7" name="Date Placeholder 6"/>
          <p:cNvSpPr>
            <a:spLocks noGrp="1"/>
          </p:cNvSpPr>
          <p:nvPr>
            <p:ph type="dt" sz="half" idx="10"/>
          </p:nvPr>
        </p:nvSpPr>
        <p:spPr/>
        <p:txBody>
          <a:bodyPr/>
          <a:lstStyle/>
          <a:p>
            <a:fld id="{44C9FECD-D75D-4503-AA30-0D7AFB1C535F}" type="datetimeFigureOut">
              <a:rPr lang="ar-EG" smtClean="0"/>
              <a:pPr/>
              <a:t>10/06/1434</a:t>
            </a:fld>
            <a:endParaRPr lang="ar-EG"/>
          </a:p>
        </p:txBody>
      </p:sp>
      <p:sp>
        <p:nvSpPr>
          <p:cNvPr id="8" name="Footer Placeholder 7"/>
          <p:cNvSpPr>
            <a:spLocks noGrp="1"/>
          </p:cNvSpPr>
          <p:nvPr>
            <p:ph type="ftr" sz="quarter" idx="11"/>
          </p:nvPr>
        </p:nvSpPr>
        <p:spPr/>
        <p:txBody>
          <a:bodyPr/>
          <a:lstStyle/>
          <a:p>
            <a:endParaRPr lang="ar-EG"/>
          </a:p>
        </p:txBody>
      </p:sp>
      <p:sp>
        <p:nvSpPr>
          <p:cNvPr id="9" name="Slide Number Placeholder 8"/>
          <p:cNvSpPr>
            <a:spLocks noGrp="1"/>
          </p:cNvSpPr>
          <p:nvPr>
            <p:ph type="sldNum" sz="quarter" idx="12"/>
          </p:nvPr>
        </p:nvSpPr>
        <p:spPr/>
        <p:txBody>
          <a:bodyPr/>
          <a:lstStyle/>
          <a:p>
            <a:fld id="{3DE1C56D-5436-4867-A778-819A8526B19C}" type="slidenum">
              <a:rPr lang="ar-EG" smtClean="0"/>
              <a:pPr/>
              <a:t>‹#›</a:t>
            </a:fld>
            <a:endParaRPr lang="ar-EG"/>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EG"/>
          </a:p>
        </p:txBody>
      </p:sp>
      <p:sp>
        <p:nvSpPr>
          <p:cNvPr id="3" name="Date Placeholder 2"/>
          <p:cNvSpPr>
            <a:spLocks noGrp="1"/>
          </p:cNvSpPr>
          <p:nvPr>
            <p:ph type="dt" sz="half" idx="10"/>
          </p:nvPr>
        </p:nvSpPr>
        <p:spPr/>
        <p:txBody>
          <a:bodyPr/>
          <a:lstStyle/>
          <a:p>
            <a:fld id="{44C9FECD-D75D-4503-AA30-0D7AFB1C535F}" type="datetimeFigureOut">
              <a:rPr lang="ar-EG" smtClean="0"/>
              <a:pPr/>
              <a:t>10/06/1434</a:t>
            </a:fld>
            <a:endParaRPr lang="ar-EG"/>
          </a:p>
        </p:txBody>
      </p:sp>
      <p:sp>
        <p:nvSpPr>
          <p:cNvPr id="4" name="Footer Placeholder 3"/>
          <p:cNvSpPr>
            <a:spLocks noGrp="1"/>
          </p:cNvSpPr>
          <p:nvPr>
            <p:ph type="ftr" sz="quarter" idx="11"/>
          </p:nvPr>
        </p:nvSpPr>
        <p:spPr/>
        <p:txBody>
          <a:bodyPr/>
          <a:lstStyle/>
          <a:p>
            <a:endParaRPr lang="ar-EG"/>
          </a:p>
        </p:txBody>
      </p:sp>
      <p:sp>
        <p:nvSpPr>
          <p:cNvPr id="5" name="Slide Number Placeholder 4"/>
          <p:cNvSpPr>
            <a:spLocks noGrp="1"/>
          </p:cNvSpPr>
          <p:nvPr>
            <p:ph type="sldNum" sz="quarter" idx="12"/>
          </p:nvPr>
        </p:nvSpPr>
        <p:spPr/>
        <p:txBody>
          <a:bodyPr/>
          <a:lstStyle/>
          <a:p>
            <a:fld id="{3DE1C56D-5436-4867-A778-819A8526B19C}" type="slidenum">
              <a:rPr lang="ar-EG" smtClean="0"/>
              <a:pPr/>
              <a:t>‹#›</a:t>
            </a:fld>
            <a:endParaRPr lang="ar-EG"/>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4C9FECD-D75D-4503-AA30-0D7AFB1C535F}" type="datetimeFigureOut">
              <a:rPr lang="ar-EG" smtClean="0"/>
              <a:pPr/>
              <a:t>10/06/1434</a:t>
            </a:fld>
            <a:endParaRPr lang="ar-EG"/>
          </a:p>
        </p:txBody>
      </p:sp>
      <p:sp>
        <p:nvSpPr>
          <p:cNvPr id="3" name="Footer Placeholder 2"/>
          <p:cNvSpPr>
            <a:spLocks noGrp="1"/>
          </p:cNvSpPr>
          <p:nvPr>
            <p:ph type="ftr" sz="quarter" idx="11"/>
          </p:nvPr>
        </p:nvSpPr>
        <p:spPr/>
        <p:txBody>
          <a:bodyPr/>
          <a:lstStyle/>
          <a:p>
            <a:endParaRPr lang="ar-EG"/>
          </a:p>
        </p:txBody>
      </p:sp>
      <p:sp>
        <p:nvSpPr>
          <p:cNvPr id="4" name="Slide Number Placeholder 3"/>
          <p:cNvSpPr>
            <a:spLocks noGrp="1"/>
          </p:cNvSpPr>
          <p:nvPr>
            <p:ph type="sldNum" sz="quarter" idx="12"/>
          </p:nvPr>
        </p:nvSpPr>
        <p:spPr/>
        <p:txBody>
          <a:bodyPr/>
          <a:lstStyle/>
          <a:p>
            <a:fld id="{3DE1C56D-5436-4867-A778-819A8526B19C}" type="slidenum">
              <a:rPr lang="ar-EG" smtClean="0"/>
              <a:pPr/>
              <a:t>‹#›</a:t>
            </a:fld>
            <a:endParaRPr lang="ar-EG"/>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r">
              <a:defRPr sz="2000" b="1"/>
            </a:lvl1pPr>
          </a:lstStyle>
          <a:p>
            <a:r>
              <a:rPr lang="en-US" smtClean="0"/>
              <a:t>Click to edit Master title style</a:t>
            </a:r>
            <a:endParaRPr lang="ar-EG"/>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4C9FECD-D75D-4503-AA30-0D7AFB1C535F}" type="datetimeFigureOut">
              <a:rPr lang="ar-EG" smtClean="0"/>
              <a:pPr/>
              <a:t>10/06/1434</a:t>
            </a:fld>
            <a:endParaRPr lang="ar-EG"/>
          </a:p>
        </p:txBody>
      </p:sp>
      <p:sp>
        <p:nvSpPr>
          <p:cNvPr id="6" name="Footer Placeholder 5"/>
          <p:cNvSpPr>
            <a:spLocks noGrp="1"/>
          </p:cNvSpPr>
          <p:nvPr>
            <p:ph type="ftr" sz="quarter" idx="11"/>
          </p:nvPr>
        </p:nvSpPr>
        <p:spPr/>
        <p:txBody>
          <a:bodyPr/>
          <a:lstStyle/>
          <a:p>
            <a:endParaRPr lang="ar-EG"/>
          </a:p>
        </p:txBody>
      </p:sp>
      <p:sp>
        <p:nvSpPr>
          <p:cNvPr id="7" name="Slide Number Placeholder 6"/>
          <p:cNvSpPr>
            <a:spLocks noGrp="1"/>
          </p:cNvSpPr>
          <p:nvPr>
            <p:ph type="sldNum" sz="quarter" idx="12"/>
          </p:nvPr>
        </p:nvSpPr>
        <p:spPr/>
        <p:txBody>
          <a:bodyPr/>
          <a:lstStyle/>
          <a:p>
            <a:fld id="{3DE1C56D-5436-4867-A778-819A8526B19C}" type="slidenum">
              <a:rPr lang="ar-EG" smtClean="0"/>
              <a:pPr/>
              <a:t>‹#›</a:t>
            </a:fld>
            <a:endParaRPr lang="ar-EG"/>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r">
              <a:defRPr sz="2000" b="1"/>
            </a:lvl1pPr>
          </a:lstStyle>
          <a:p>
            <a:r>
              <a:rPr lang="en-US" smtClean="0"/>
              <a:t>Click to edit Master title style</a:t>
            </a:r>
            <a:endParaRPr lang="ar-EG"/>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EG"/>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4C9FECD-D75D-4503-AA30-0D7AFB1C535F}" type="datetimeFigureOut">
              <a:rPr lang="ar-EG" smtClean="0"/>
              <a:pPr/>
              <a:t>10/06/1434</a:t>
            </a:fld>
            <a:endParaRPr lang="ar-EG"/>
          </a:p>
        </p:txBody>
      </p:sp>
      <p:sp>
        <p:nvSpPr>
          <p:cNvPr id="6" name="Footer Placeholder 5"/>
          <p:cNvSpPr>
            <a:spLocks noGrp="1"/>
          </p:cNvSpPr>
          <p:nvPr>
            <p:ph type="ftr" sz="quarter" idx="11"/>
          </p:nvPr>
        </p:nvSpPr>
        <p:spPr/>
        <p:txBody>
          <a:bodyPr/>
          <a:lstStyle/>
          <a:p>
            <a:endParaRPr lang="ar-EG"/>
          </a:p>
        </p:txBody>
      </p:sp>
      <p:sp>
        <p:nvSpPr>
          <p:cNvPr id="7" name="Slide Number Placeholder 6"/>
          <p:cNvSpPr>
            <a:spLocks noGrp="1"/>
          </p:cNvSpPr>
          <p:nvPr>
            <p:ph type="sldNum" sz="quarter" idx="12"/>
          </p:nvPr>
        </p:nvSpPr>
        <p:spPr/>
        <p:txBody>
          <a:bodyPr/>
          <a:lstStyle/>
          <a:p>
            <a:fld id="{3DE1C56D-5436-4867-A778-819A8526B19C}" type="slidenum">
              <a:rPr lang="ar-EG" smtClean="0"/>
              <a:pPr/>
              <a:t>‹#›</a:t>
            </a:fld>
            <a:endParaRPr lang="ar-EG"/>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1" anchor="ctr">
            <a:normAutofit/>
          </a:bodyPr>
          <a:lstStyle/>
          <a:p>
            <a:r>
              <a:rPr lang="en-US" smtClean="0"/>
              <a:t>Click to edit Master title style</a:t>
            </a:r>
            <a:endParaRPr lang="ar-EG"/>
          </a:p>
        </p:txBody>
      </p:sp>
      <p:sp>
        <p:nvSpPr>
          <p:cNvPr id="3" name="Text Placeholder 2"/>
          <p:cNvSpPr>
            <a:spLocks noGrp="1"/>
          </p:cNvSpPr>
          <p:nvPr>
            <p:ph type="body" idx="1"/>
          </p:nvPr>
        </p:nvSpPr>
        <p:spPr>
          <a:xfrm>
            <a:off x="342900" y="2133601"/>
            <a:ext cx="6172200" cy="6034617"/>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4" name="Date Placeholder 3"/>
          <p:cNvSpPr>
            <a:spLocks noGrp="1"/>
          </p:cNvSpPr>
          <p:nvPr>
            <p:ph type="dt" sz="half" idx="2"/>
          </p:nvPr>
        </p:nvSpPr>
        <p:spPr>
          <a:xfrm>
            <a:off x="4914900" y="8475134"/>
            <a:ext cx="1600200" cy="486833"/>
          </a:xfrm>
          <a:prstGeom prst="rect">
            <a:avLst/>
          </a:prstGeom>
        </p:spPr>
        <p:txBody>
          <a:bodyPr vert="horz" lIns="91440" tIns="45720" rIns="91440" bIns="45720" rtlCol="1" anchor="ctr"/>
          <a:lstStyle>
            <a:lvl1pPr algn="r">
              <a:defRPr sz="1200">
                <a:solidFill>
                  <a:schemeClr val="tx1">
                    <a:tint val="75000"/>
                  </a:schemeClr>
                </a:solidFill>
              </a:defRPr>
            </a:lvl1pPr>
          </a:lstStyle>
          <a:p>
            <a:fld id="{44C9FECD-D75D-4503-AA30-0D7AFB1C535F}" type="datetimeFigureOut">
              <a:rPr lang="ar-EG" smtClean="0"/>
              <a:pPr/>
              <a:t>10/06/1434</a:t>
            </a:fld>
            <a:endParaRPr lang="ar-EG"/>
          </a:p>
        </p:txBody>
      </p:sp>
      <p:sp>
        <p:nvSpPr>
          <p:cNvPr id="5" name="Footer Placeholder 4"/>
          <p:cNvSpPr>
            <a:spLocks noGrp="1"/>
          </p:cNvSpPr>
          <p:nvPr>
            <p:ph type="ftr" sz="quarter" idx="3"/>
          </p:nvPr>
        </p:nvSpPr>
        <p:spPr>
          <a:xfrm>
            <a:off x="2343150" y="8475134"/>
            <a:ext cx="2171700" cy="486833"/>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EG"/>
          </a:p>
        </p:txBody>
      </p:sp>
      <p:sp>
        <p:nvSpPr>
          <p:cNvPr id="6" name="Slide Number Placeholder 5"/>
          <p:cNvSpPr>
            <a:spLocks noGrp="1"/>
          </p:cNvSpPr>
          <p:nvPr>
            <p:ph type="sldNum" sz="quarter" idx="4"/>
          </p:nvPr>
        </p:nvSpPr>
        <p:spPr>
          <a:xfrm>
            <a:off x="342900" y="8475134"/>
            <a:ext cx="1600200" cy="486833"/>
          </a:xfrm>
          <a:prstGeom prst="rect">
            <a:avLst/>
          </a:prstGeom>
        </p:spPr>
        <p:txBody>
          <a:bodyPr vert="horz" lIns="91440" tIns="45720" rIns="91440" bIns="45720" rtlCol="1" anchor="ctr"/>
          <a:lstStyle>
            <a:lvl1pPr algn="l">
              <a:defRPr sz="1200">
                <a:solidFill>
                  <a:schemeClr val="tx1">
                    <a:tint val="75000"/>
                  </a:schemeClr>
                </a:solidFill>
              </a:defRPr>
            </a:lvl1pPr>
          </a:lstStyle>
          <a:p>
            <a:fld id="{3DE1C56D-5436-4867-A778-819A8526B19C}" type="slidenum">
              <a:rPr lang="ar-EG" smtClean="0"/>
              <a:pPr/>
              <a:t>‹#›</a:t>
            </a:fld>
            <a:endParaRPr lang="ar-EG"/>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EG"/>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hyperlink" Target="http://en.wikipedia.org/wiki/Acute_tubular_necrosis" TargetMode="Externa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7.xml"/><Relationship Id="rId5" Type="http://schemas.openxmlformats.org/officeDocument/2006/relationships/image" Target="../media/image20.jpeg"/><Relationship Id="rId4" Type="http://schemas.openxmlformats.org/officeDocument/2006/relationships/image" Target="../media/image19.jpeg"/></Relationships>
</file>

<file path=ppt/slides/_rels/slide3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5">
              <a:lumMod val="20000"/>
              <a:lumOff val="80000"/>
            </a:schemeClr>
          </a:solidFill>
          <a:ln>
            <a:solidFill>
              <a:schemeClr val="accent1"/>
            </a:solidFill>
          </a:ln>
        </p:spPr>
        <p:txBody>
          <a:bodyPr>
            <a:normAutofit/>
          </a:bodyPr>
          <a:lstStyle/>
          <a:p>
            <a:r>
              <a:rPr lang="en-US" sz="6000" b="1" dirty="0" smtClean="0">
                <a:solidFill>
                  <a:srgbClr val="FF0000"/>
                </a:solidFill>
                <a:effectLst>
                  <a:outerShdw blurRad="38100" dist="38100" dir="2700000" algn="tl">
                    <a:srgbClr val="000000">
                      <a:alpha val="43137"/>
                    </a:srgbClr>
                  </a:outerShdw>
                </a:effectLst>
              </a:rPr>
              <a:t>Urine Analysis</a:t>
            </a:r>
            <a:endParaRPr lang="en-US" sz="6000" b="1" dirty="0">
              <a:solidFill>
                <a:srgbClr val="FF00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ln>
            <a:solidFill>
              <a:schemeClr val="accent1"/>
            </a:solidFill>
          </a:ln>
        </p:spPr>
        <p:txBody>
          <a:bodyPr/>
          <a:lstStyle/>
          <a:p>
            <a:pPr>
              <a:buNone/>
            </a:pPr>
            <a:endParaRPr lang="en-US" sz="3600" b="1" dirty="0" smtClean="0">
              <a:solidFill>
                <a:srgbClr val="FF0000"/>
              </a:solidFill>
              <a:effectLst>
                <a:outerShdw blurRad="38100" dist="38100" dir="2700000" algn="tl">
                  <a:srgbClr val="000000">
                    <a:alpha val="43137"/>
                  </a:srgbClr>
                </a:outerShdw>
              </a:effectLst>
            </a:endParaRPr>
          </a:p>
          <a:p>
            <a:pPr algn="l">
              <a:buNone/>
            </a:pPr>
            <a:endParaRPr lang="en-US" sz="3600" b="1" dirty="0" smtClean="0">
              <a:solidFill>
                <a:srgbClr val="FF0000"/>
              </a:solidFill>
              <a:effectLst>
                <a:outerShdw blurRad="38100" dist="38100" dir="2700000" algn="tl">
                  <a:srgbClr val="000000">
                    <a:alpha val="43137"/>
                  </a:srgbClr>
                </a:outerShdw>
              </a:effectLst>
            </a:endParaRPr>
          </a:p>
          <a:p>
            <a:pPr algn="l">
              <a:buNone/>
            </a:pPr>
            <a:r>
              <a:rPr lang="en-US" sz="3600" b="1" dirty="0" smtClean="0">
                <a:solidFill>
                  <a:srgbClr val="FF0000"/>
                </a:solidFill>
                <a:effectLst>
                  <a:outerShdw blurRad="38100" dist="38100" dir="2700000" algn="tl">
                    <a:srgbClr val="000000">
                      <a:alpha val="43137"/>
                    </a:srgbClr>
                  </a:outerShdw>
                </a:effectLst>
              </a:rPr>
              <a:t>1- </a:t>
            </a:r>
            <a:r>
              <a:rPr lang="en-US" sz="3600" b="1" u="sng" dirty="0" smtClean="0">
                <a:solidFill>
                  <a:srgbClr val="FF0000"/>
                </a:solidFill>
                <a:effectLst>
                  <a:outerShdw blurRad="38100" dist="38100" dir="2700000" algn="tl">
                    <a:srgbClr val="000000">
                      <a:alpha val="43137"/>
                    </a:srgbClr>
                  </a:outerShdw>
                </a:effectLst>
              </a:rPr>
              <a:t>Physical</a:t>
            </a:r>
            <a:r>
              <a:rPr lang="en-US" sz="3600" b="1" dirty="0" smtClean="0">
                <a:solidFill>
                  <a:srgbClr val="FF0000"/>
                </a:solidFill>
                <a:effectLst>
                  <a:outerShdw blurRad="38100" dist="38100" dir="2700000" algn="tl">
                    <a:srgbClr val="000000">
                      <a:alpha val="43137"/>
                    </a:srgbClr>
                  </a:outerShdw>
                </a:effectLst>
              </a:rPr>
              <a:t> Examination</a:t>
            </a:r>
          </a:p>
          <a:p>
            <a:pPr algn="l">
              <a:buNone/>
            </a:pPr>
            <a:r>
              <a:rPr lang="en-US" sz="3600" b="1" dirty="0" smtClean="0">
                <a:solidFill>
                  <a:srgbClr val="FF0000"/>
                </a:solidFill>
                <a:effectLst>
                  <a:outerShdw blurRad="38100" dist="38100" dir="2700000" algn="tl">
                    <a:srgbClr val="000000">
                      <a:alpha val="43137"/>
                    </a:srgbClr>
                  </a:outerShdw>
                </a:effectLst>
              </a:rPr>
              <a:t>2- </a:t>
            </a:r>
            <a:r>
              <a:rPr lang="en-US" sz="3600" b="1" u="sng" dirty="0" smtClean="0">
                <a:solidFill>
                  <a:srgbClr val="FF0000"/>
                </a:solidFill>
                <a:effectLst>
                  <a:outerShdw blurRad="38100" dist="38100" dir="2700000" algn="tl">
                    <a:srgbClr val="000000">
                      <a:alpha val="43137"/>
                    </a:srgbClr>
                  </a:outerShdw>
                </a:effectLst>
              </a:rPr>
              <a:t>Chemical</a:t>
            </a:r>
            <a:r>
              <a:rPr lang="en-US" sz="3600" b="1" dirty="0" smtClean="0">
                <a:solidFill>
                  <a:srgbClr val="FF0000"/>
                </a:solidFill>
                <a:effectLst>
                  <a:outerShdw blurRad="38100" dist="38100" dir="2700000" algn="tl">
                    <a:srgbClr val="000000">
                      <a:alpha val="43137"/>
                    </a:srgbClr>
                  </a:outerShdw>
                </a:effectLst>
              </a:rPr>
              <a:t> Examination</a:t>
            </a:r>
          </a:p>
          <a:p>
            <a:pPr algn="l">
              <a:buNone/>
            </a:pPr>
            <a:r>
              <a:rPr lang="en-US" sz="3600" b="1" dirty="0" smtClean="0">
                <a:solidFill>
                  <a:srgbClr val="FF0000"/>
                </a:solidFill>
                <a:effectLst>
                  <a:outerShdw blurRad="38100" dist="38100" dir="2700000" algn="tl">
                    <a:srgbClr val="000000">
                      <a:alpha val="43137"/>
                    </a:srgbClr>
                  </a:outerShdw>
                </a:effectLst>
              </a:rPr>
              <a:t>3- </a:t>
            </a:r>
            <a:r>
              <a:rPr lang="en-US" sz="3600" b="1" u="sng" dirty="0" smtClean="0">
                <a:solidFill>
                  <a:srgbClr val="FF0000"/>
                </a:solidFill>
                <a:effectLst>
                  <a:outerShdw blurRad="38100" dist="38100" dir="2700000" algn="tl">
                    <a:srgbClr val="000000">
                      <a:alpha val="43137"/>
                    </a:srgbClr>
                  </a:outerShdw>
                </a:effectLst>
              </a:rPr>
              <a:t>Microscopic</a:t>
            </a:r>
            <a:r>
              <a:rPr lang="en-US" sz="3600" b="1" dirty="0" smtClean="0">
                <a:solidFill>
                  <a:srgbClr val="FF0000"/>
                </a:solidFill>
                <a:effectLst>
                  <a:outerShdw blurRad="38100" dist="38100" dir="2700000" algn="tl">
                    <a:srgbClr val="000000">
                      <a:alpha val="43137"/>
                    </a:srgbClr>
                  </a:outerShdw>
                </a:effectLst>
              </a:rPr>
              <a:t> Examination</a:t>
            </a:r>
          </a:p>
          <a:p>
            <a:pPr algn="l">
              <a:buNone/>
            </a:pPr>
            <a:r>
              <a:rPr lang="en-US" sz="3600" b="1" dirty="0" smtClean="0">
                <a:solidFill>
                  <a:srgbClr val="FF0000"/>
                </a:solidFill>
                <a:effectLst>
                  <a:outerShdw blurRad="38100" dist="38100" dir="2700000" algn="tl">
                    <a:srgbClr val="000000">
                      <a:alpha val="43137"/>
                    </a:srgbClr>
                  </a:outerShdw>
                </a:effectLst>
              </a:rPr>
              <a:t>4- </a:t>
            </a:r>
            <a:r>
              <a:rPr lang="en-US" sz="3600" b="1" u="sng" dirty="0" smtClean="0">
                <a:solidFill>
                  <a:srgbClr val="FF0000"/>
                </a:solidFill>
                <a:effectLst>
                  <a:outerShdw blurRad="38100" dist="38100" dir="2700000" algn="tl">
                    <a:srgbClr val="000000">
                      <a:alpha val="43137"/>
                    </a:srgbClr>
                  </a:outerShdw>
                </a:effectLst>
              </a:rPr>
              <a:t>Microbiological</a:t>
            </a:r>
            <a:r>
              <a:rPr lang="en-US" sz="3600" b="1" dirty="0" smtClean="0">
                <a:solidFill>
                  <a:srgbClr val="FF0000"/>
                </a:solidFill>
                <a:effectLst>
                  <a:outerShdw blurRad="38100" dist="38100" dir="2700000" algn="tl">
                    <a:srgbClr val="000000">
                      <a:alpha val="43137"/>
                    </a:srgbClr>
                  </a:outerShdw>
                </a:effectLst>
              </a:rPr>
              <a:t> Examination</a:t>
            </a:r>
            <a:endParaRPr lang="en-US" sz="3600" b="1" dirty="0">
              <a:solidFill>
                <a:srgbClr val="FF000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42900" y="2133600"/>
            <a:ext cx="6172200" cy="6629400"/>
          </a:xfrm>
          <a:ln>
            <a:solidFill>
              <a:schemeClr val="accent1"/>
            </a:solidFill>
          </a:ln>
        </p:spPr>
        <p:txBody>
          <a:bodyPr>
            <a:normAutofit fontScale="25000" lnSpcReduction="20000"/>
          </a:bodyPr>
          <a:lstStyle/>
          <a:p>
            <a:pPr>
              <a:buNone/>
            </a:pPr>
            <a:endParaRPr lang="en-US" sz="7000" b="1" u="sng" dirty="0" smtClean="0"/>
          </a:p>
          <a:p>
            <a:pPr>
              <a:buNone/>
            </a:pPr>
            <a:endParaRPr lang="en-US" sz="8000" b="1" u="sng" dirty="0" smtClean="0">
              <a:solidFill>
                <a:srgbClr val="FF0000"/>
              </a:solidFill>
              <a:effectLst>
                <a:outerShdw blurRad="38100" dist="38100" dir="2700000" algn="tl">
                  <a:srgbClr val="000000">
                    <a:alpha val="43137"/>
                  </a:srgbClr>
                </a:outerShdw>
              </a:effectLst>
            </a:endParaRPr>
          </a:p>
          <a:p>
            <a:pPr algn="l" rtl="0">
              <a:buNone/>
            </a:pPr>
            <a:r>
              <a:rPr lang="en-US" sz="11100" b="1" u="sng" dirty="0" smtClean="0">
                <a:solidFill>
                  <a:srgbClr val="FF0000"/>
                </a:solidFill>
                <a:effectLst>
                  <a:outerShdw blurRad="38100" dist="38100" dir="2700000" algn="tl">
                    <a:srgbClr val="000000">
                      <a:alpha val="43137"/>
                    </a:srgbClr>
                  </a:outerShdw>
                </a:effectLst>
              </a:rPr>
              <a:t>Color</a:t>
            </a:r>
            <a:r>
              <a:rPr lang="en-US" sz="8000" b="1" u="sng" dirty="0" smtClean="0">
                <a:solidFill>
                  <a:srgbClr val="FF0000"/>
                </a:solidFill>
                <a:effectLst>
                  <a:outerShdw blurRad="38100" dist="38100" dir="2700000" algn="tl">
                    <a:srgbClr val="000000">
                      <a:alpha val="43137"/>
                    </a:srgbClr>
                  </a:outerShdw>
                </a:effectLst>
              </a:rPr>
              <a:t> </a:t>
            </a:r>
            <a:r>
              <a:rPr lang="en-US" sz="7200" dirty="0" smtClean="0">
                <a:solidFill>
                  <a:srgbClr val="FF0000"/>
                </a:solidFill>
              </a:rPr>
              <a:t>(cont.)</a:t>
            </a:r>
            <a:endParaRPr lang="en-US" sz="7200" dirty="0" smtClean="0">
              <a:solidFill>
                <a:srgbClr val="230AB6"/>
              </a:solidFill>
            </a:endParaRPr>
          </a:p>
          <a:p>
            <a:pPr algn="l" rtl="0">
              <a:buNone/>
            </a:pPr>
            <a:endParaRPr lang="en-US" sz="7200" i="1" dirty="0" smtClean="0">
              <a:solidFill>
                <a:srgbClr val="230AB6"/>
              </a:solidFill>
            </a:endParaRPr>
          </a:p>
          <a:p>
            <a:pPr algn="l" rtl="0">
              <a:buNone/>
            </a:pPr>
            <a:r>
              <a:rPr lang="en-US" sz="7200" i="1" dirty="0">
                <a:solidFill>
                  <a:srgbClr val="230AB6"/>
                </a:solidFill>
              </a:rPr>
              <a:t> </a:t>
            </a:r>
            <a:r>
              <a:rPr lang="en-US" sz="7000" b="1" dirty="0" smtClean="0">
                <a:solidFill>
                  <a:srgbClr val="230AB6"/>
                </a:solidFill>
              </a:rPr>
              <a:t>4- </a:t>
            </a:r>
            <a:r>
              <a:rPr lang="en-US" sz="7000" b="1" u="sng" dirty="0" smtClean="0">
                <a:solidFill>
                  <a:srgbClr val="230AB6"/>
                </a:solidFill>
                <a:effectLst>
                  <a:outerShdw blurRad="38100" dist="38100" dir="2700000" algn="tl">
                    <a:srgbClr val="000000">
                      <a:alpha val="43137"/>
                    </a:srgbClr>
                  </a:outerShdw>
                </a:effectLst>
              </a:rPr>
              <a:t>Red urine:</a:t>
            </a:r>
          </a:p>
          <a:p>
            <a:pPr algn="l" rtl="0">
              <a:buNone/>
            </a:pPr>
            <a:r>
              <a:rPr lang="en-US" sz="7200" dirty="0">
                <a:solidFill>
                  <a:srgbClr val="230AB6"/>
                </a:solidFill>
              </a:rPr>
              <a:t> </a:t>
            </a:r>
            <a:r>
              <a:rPr lang="en-US" sz="7200" dirty="0" smtClean="0">
                <a:solidFill>
                  <a:srgbClr val="230AB6"/>
                </a:solidFill>
              </a:rPr>
              <a:t>    due to presence of </a:t>
            </a:r>
            <a:r>
              <a:rPr lang="en-US" sz="7200" dirty="0">
                <a:solidFill>
                  <a:srgbClr val="230AB6"/>
                </a:solidFill>
                <a:effectLst>
                  <a:outerShdw blurRad="38100" dist="38100" dir="2700000" algn="tl">
                    <a:srgbClr val="000000">
                      <a:alpha val="43137"/>
                    </a:srgbClr>
                  </a:outerShdw>
                </a:effectLst>
              </a:rPr>
              <a:t>blood,</a:t>
            </a:r>
            <a:r>
              <a:rPr lang="en-US" sz="7200" dirty="0">
                <a:solidFill>
                  <a:srgbClr val="230AB6"/>
                </a:solidFill>
              </a:rPr>
              <a:t> </a:t>
            </a:r>
            <a:r>
              <a:rPr lang="en-US" sz="7200" dirty="0" smtClean="0">
                <a:solidFill>
                  <a:srgbClr val="230AB6"/>
                </a:solidFill>
                <a:effectLst>
                  <a:outerShdw blurRad="38100" dist="38100" dir="2700000" algn="tl">
                    <a:srgbClr val="000000">
                      <a:alpha val="43137"/>
                    </a:srgbClr>
                  </a:outerShdw>
                </a:effectLst>
              </a:rPr>
              <a:t>hemoglobin</a:t>
            </a:r>
            <a:r>
              <a:rPr lang="en-US" sz="7200" dirty="0" smtClean="0">
                <a:solidFill>
                  <a:srgbClr val="230AB6"/>
                </a:solidFill>
              </a:rPr>
              <a:t> &amp; </a:t>
            </a:r>
            <a:r>
              <a:rPr lang="en-US" sz="7200" dirty="0" smtClean="0">
                <a:solidFill>
                  <a:srgbClr val="230AB6"/>
                </a:solidFill>
                <a:effectLst>
                  <a:outerShdw blurRad="38100" dist="38100" dir="2700000" algn="tl">
                    <a:srgbClr val="000000">
                      <a:alpha val="43137"/>
                    </a:srgbClr>
                  </a:outerShdw>
                </a:effectLst>
              </a:rPr>
              <a:t>RBCs</a:t>
            </a:r>
            <a:r>
              <a:rPr lang="en-US" sz="7200" dirty="0">
                <a:solidFill>
                  <a:srgbClr val="230AB6"/>
                </a:solidFill>
              </a:rPr>
              <a:t>. </a:t>
            </a:r>
          </a:p>
          <a:p>
            <a:pPr algn="l" rtl="0">
              <a:buNone/>
            </a:pPr>
            <a:r>
              <a:rPr lang="en-US" i="1" dirty="0">
                <a:solidFill>
                  <a:srgbClr val="230AB6"/>
                </a:solidFill>
              </a:rPr>
              <a:t> </a:t>
            </a:r>
            <a:endParaRPr lang="en-US" sz="1200" i="1" dirty="0" smtClean="0">
              <a:solidFill>
                <a:srgbClr val="230AB6"/>
              </a:solidFill>
            </a:endParaRPr>
          </a:p>
          <a:p>
            <a:pPr algn="l" rtl="0">
              <a:buNone/>
            </a:pPr>
            <a:endParaRPr lang="en-US" b="1" dirty="0">
              <a:solidFill>
                <a:srgbClr val="230AB6"/>
              </a:solidFill>
            </a:endParaRPr>
          </a:p>
          <a:p>
            <a:pPr algn="l" rtl="0">
              <a:buNone/>
            </a:pPr>
            <a:r>
              <a:rPr lang="en-US" sz="7000" b="1" dirty="0" smtClean="0">
                <a:solidFill>
                  <a:srgbClr val="230AB6"/>
                </a:solidFill>
              </a:rPr>
              <a:t>5- </a:t>
            </a:r>
            <a:r>
              <a:rPr lang="en-US" sz="7000" b="1" u="sng" dirty="0" smtClean="0">
                <a:solidFill>
                  <a:srgbClr val="230AB6"/>
                </a:solidFill>
                <a:effectLst>
                  <a:outerShdw blurRad="38100" dist="38100" dir="2700000" algn="tl">
                    <a:srgbClr val="000000">
                      <a:alpha val="43137"/>
                    </a:srgbClr>
                  </a:outerShdw>
                </a:effectLst>
              </a:rPr>
              <a:t>Black urine:</a:t>
            </a:r>
          </a:p>
          <a:p>
            <a:pPr algn="l" rtl="0">
              <a:buNone/>
            </a:pPr>
            <a:endParaRPr lang="en-US" b="1" dirty="0">
              <a:solidFill>
                <a:srgbClr val="230AB6"/>
              </a:solidFill>
            </a:endParaRPr>
          </a:p>
          <a:p>
            <a:pPr lvl="0" algn="l" rtl="0">
              <a:buFont typeface="Wingdings" pitchFamily="2" charset="2"/>
              <a:buChar char="§"/>
            </a:pPr>
            <a:r>
              <a:rPr lang="en-US" sz="7200" dirty="0" err="1">
                <a:solidFill>
                  <a:srgbClr val="230AB6"/>
                </a:solidFill>
                <a:effectLst>
                  <a:outerShdw blurRad="38100" dist="38100" dir="2700000" algn="tl">
                    <a:srgbClr val="000000">
                      <a:alpha val="43137"/>
                    </a:srgbClr>
                  </a:outerShdw>
                </a:effectLst>
              </a:rPr>
              <a:t>Methemoglobi</a:t>
            </a:r>
            <a:r>
              <a:rPr lang="en-US" sz="7200" dirty="0" err="1">
                <a:solidFill>
                  <a:srgbClr val="230AB6"/>
                </a:solidFill>
              </a:rPr>
              <a:t>n</a:t>
            </a:r>
            <a:r>
              <a:rPr lang="en-US" sz="7200" dirty="0">
                <a:solidFill>
                  <a:srgbClr val="230AB6"/>
                </a:solidFill>
              </a:rPr>
              <a:t> </a:t>
            </a:r>
            <a:endParaRPr lang="en-US" sz="7200" b="1" dirty="0">
              <a:solidFill>
                <a:srgbClr val="230AB6"/>
              </a:solidFill>
            </a:endParaRPr>
          </a:p>
          <a:p>
            <a:pPr lvl="0" algn="l" rtl="0">
              <a:buFont typeface="Wingdings" pitchFamily="2" charset="2"/>
              <a:buChar char="§"/>
            </a:pPr>
            <a:r>
              <a:rPr lang="en-US" sz="7200" dirty="0" err="1">
                <a:solidFill>
                  <a:srgbClr val="230AB6"/>
                </a:solidFill>
                <a:effectLst>
                  <a:outerShdw blurRad="38100" dist="38100" dir="2700000" algn="tl">
                    <a:srgbClr val="000000">
                      <a:alpha val="43137"/>
                    </a:srgbClr>
                  </a:outerShdw>
                </a:effectLst>
              </a:rPr>
              <a:t>Homogentisic</a:t>
            </a:r>
            <a:r>
              <a:rPr lang="en-US" sz="7200" dirty="0">
                <a:solidFill>
                  <a:srgbClr val="230AB6"/>
                </a:solidFill>
                <a:effectLst>
                  <a:outerShdw blurRad="38100" dist="38100" dir="2700000" algn="tl">
                    <a:srgbClr val="000000">
                      <a:alpha val="43137"/>
                    </a:srgbClr>
                  </a:outerShdw>
                </a:effectLst>
              </a:rPr>
              <a:t> acid in </a:t>
            </a:r>
            <a:r>
              <a:rPr lang="en-US" sz="7200" dirty="0" err="1">
                <a:solidFill>
                  <a:srgbClr val="230AB6"/>
                </a:solidFill>
                <a:effectLst>
                  <a:outerShdw blurRad="38100" dist="38100" dir="2700000" algn="tl">
                    <a:srgbClr val="000000">
                      <a:alpha val="43137"/>
                    </a:srgbClr>
                  </a:outerShdw>
                </a:effectLst>
              </a:rPr>
              <a:t>alkaptonuria</a:t>
            </a:r>
            <a:r>
              <a:rPr lang="en-US" sz="7200" dirty="0">
                <a:solidFill>
                  <a:srgbClr val="230AB6"/>
                </a:solidFill>
                <a:effectLst>
                  <a:outerShdw blurRad="38100" dist="38100" dir="2700000" algn="tl">
                    <a:srgbClr val="000000">
                      <a:alpha val="43137"/>
                    </a:srgbClr>
                  </a:outerShdw>
                </a:effectLst>
              </a:rPr>
              <a:t> </a:t>
            </a:r>
            <a:endParaRPr lang="en-US" sz="7200" dirty="0" smtClean="0">
              <a:solidFill>
                <a:srgbClr val="230AB6"/>
              </a:solidFill>
              <a:effectLst>
                <a:outerShdw blurRad="38100" dist="38100" dir="2700000" algn="tl">
                  <a:srgbClr val="000000">
                    <a:alpha val="43137"/>
                  </a:srgbClr>
                </a:outerShdw>
              </a:effectLst>
            </a:endParaRPr>
          </a:p>
          <a:p>
            <a:pPr lvl="0" algn="l" rtl="0">
              <a:buFont typeface="Wingdings" pitchFamily="2" charset="2"/>
              <a:buChar char="§"/>
            </a:pPr>
            <a:r>
              <a:rPr lang="en-US" sz="7200" dirty="0" smtClean="0">
                <a:solidFill>
                  <a:srgbClr val="230AB6"/>
                </a:solidFill>
                <a:effectLst>
                  <a:outerShdw blurRad="38100" dist="38100" dir="2700000" algn="tl">
                    <a:srgbClr val="000000">
                      <a:alpha val="43137"/>
                    </a:srgbClr>
                  </a:outerShdw>
                </a:effectLst>
              </a:rPr>
              <a:t>Malignant malaria </a:t>
            </a:r>
            <a:r>
              <a:rPr lang="en-US" sz="7200" dirty="0" smtClean="0">
                <a:solidFill>
                  <a:srgbClr val="230AB6"/>
                </a:solidFill>
              </a:rPr>
              <a:t>(black </a:t>
            </a:r>
            <a:r>
              <a:rPr lang="en-US" sz="7200" dirty="0">
                <a:solidFill>
                  <a:srgbClr val="230AB6"/>
                </a:solidFill>
              </a:rPr>
              <a:t>water fever </a:t>
            </a:r>
            <a:r>
              <a:rPr lang="en-US" sz="7200" dirty="0" smtClean="0">
                <a:solidFill>
                  <a:srgbClr val="230AB6"/>
                </a:solidFill>
              </a:rPr>
              <a:t>due to Malaria  </a:t>
            </a:r>
            <a:r>
              <a:rPr lang="en-US" sz="7200" dirty="0" err="1" smtClean="0">
                <a:solidFill>
                  <a:srgbClr val="230AB6"/>
                </a:solidFill>
              </a:rPr>
              <a:t>falciparum</a:t>
            </a:r>
            <a:r>
              <a:rPr lang="en-US" sz="7200" dirty="0">
                <a:solidFill>
                  <a:srgbClr val="230AB6"/>
                </a:solidFill>
              </a:rPr>
              <a:t>).  </a:t>
            </a:r>
            <a:endParaRPr lang="en-US" sz="7200" dirty="0" smtClean="0">
              <a:solidFill>
                <a:srgbClr val="230AB6"/>
              </a:solidFill>
            </a:endParaRPr>
          </a:p>
          <a:p>
            <a:pPr lvl="0" algn="l" rtl="0">
              <a:buFont typeface="Wingdings" pitchFamily="2" charset="2"/>
              <a:buChar char="§"/>
            </a:pPr>
            <a:r>
              <a:rPr lang="en-US" sz="7200" dirty="0" smtClean="0">
                <a:solidFill>
                  <a:srgbClr val="230AB6"/>
                </a:solidFill>
                <a:effectLst>
                  <a:outerShdw blurRad="38100" dist="38100" dir="2700000" algn="tl">
                    <a:srgbClr val="000000">
                      <a:alpha val="43137"/>
                    </a:srgbClr>
                  </a:outerShdw>
                </a:effectLst>
              </a:rPr>
              <a:t>Melanin</a:t>
            </a:r>
            <a:r>
              <a:rPr lang="en-US" sz="7200" dirty="0" smtClean="0">
                <a:solidFill>
                  <a:srgbClr val="230AB6"/>
                </a:solidFill>
              </a:rPr>
              <a:t> </a:t>
            </a:r>
            <a:r>
              <a:rPr lang="en-US" sz="7200" dirty="0" smtClean="0">
                <a:solidFill>
                  <a:srgbClr val="230AB6"/>
                </a:solidFill>
                <a:effectLst>
                  <a:outerShdw blurRad="38100" dist="38100" dir="2700000" algn="tl">
                    <a:srgbClr val="000000">
                      <a:alpha val="43137"/>
                    </a:srgbClr>
                  </a:outerShdw>
                </a:effectLst>
              </a:rPr>
              <a:t>(melanoma)</a:t>
            </a:r>
            <a:endParaRPr lang="en-US" sz="7200" dirty="0">
              <a:solidFill>
                <a:srgbClr val="230AB6"/>
              </a:solidFill>
              <a:effectLst>
                <a:outerShdw blurRad="38100" dist="38100" dir="2700000" algn="tl">
                  <a:srgbClr val="000000">
                    <a:alpha val="43137"/>
                  </a:srgbClr>
                </a:outerShdw>
              </a:effectLst>
            </a:endParaRPr>
          </a:p>
          <a:p>
            <a:pPr algn="l" rtl="0">
              <a:buNone/>
            </a:pPr>
            <a:r>
              <a:rPr lang="en-US" sz="7200" dirty="0">
                <a:solidFill>
                  <a:srgbClr val="230AB6"/>
                </a:solidFill>
              </a:rPr>
              <a:t> </a:t>
            </a:r>
            <a:endParaRPr lang="en-US" sz="7200" b="1" dirty="0">
              <a:solidFill>
                <a:srgbClr val="230AB6"/>
              </a:solidFill>
            </a:endParaRPr>
          </a:p>
          <a:p>
            <a:pPr algn="l" rtl="0">
              <a:buNone/>
            </a:pPr>
            <a:r>
              <a:rPr lang="en-US" sz="7000" b="1" dirty="0" smtClean="0">
                <a:solidFill>
                  <a:srgbClr val="230AB6"/>
                </a:solidFill>
              </a:rPr>
              <a:t>6- </a:t>
            </a:r>
            <a:r>
              <a:rPr lang="en-US" sz="7000" b="1" u="sng" dirty="0" smtClean="0">
                <a:solidFill>
                  <a:srgbClr val="230AB6"/>
                </a:solidFill>
                <a:effectLst>
                  <a:outerShdw blurRad="38100" dist="38100" dir="2700000" algn="tl">
                    <a:srgbClr val="000000">
                      <a:alpha val="43137"/>
                    </a:srgbClr>
                  </a:outerShdw>
                </a:effectLst>
              </a:rPr>
              <a:t>Smoky urine:</a:t>
            </a:r>
            <a:endParaRPr lang="en-US" sz="8000" b="1" u="sng" dirty="0" smtClean="0">
              <a:solidFill>
                <a:srgbClr val="230AB6"/>
              </a:solidFill>
              <a:effectLst>
                <a:outerShdw blurRad="38100" dist="38100" dir="2700000" algn="tl">
                  <a:srgbClr val="000000">
                    <a:alpha val="43137"/>
                  </a:srgbClr>
                </a:outerShdw>
              </a:effectLst>
            </a:endParaRPr>
          </a:p>
          <a:p>
            <a:pPr algn="l" rtl="0"/>
            <a:r>
              <a:rPr lang="en-US" sz="8000" dirty="0" smtClean="0">
                <a:solidFill>
                  <a:srgbClr val="230AB6"/>
                </a:solidFill>
              </a:rPr>
              <a:t>presence </a:t>
            </a:r>
            <a:r>
              <a:rPr lang="en-US" sz="8000" dirty="0">
                <a:solidFill>
                  <a:srgbClr val="230AB6"/>
                </a:solidFill>
                <a:effectLst>
                  <a:outerShdw blurRad="38100" dist="38100" dir="2700000" algn="tl">
                    <a:srgbClr val="000000">
                      <a:alpha val="43137"/>
                    </a:srgbClr>
                  </a:outerShdw>
                </a:effectLst>
              </a:rPr>
              <a:t>RBCs</a:t>
            </a:r>
            <a:r>
              <a:rPr lang="en-US" sz="8000" dirty="0">
                <a:solidFill>
                  <a:srgbClr val="230AB6"/>
                </a:solidFill>
              </a:rPr>
              <a:t>. in the urine, in cases of </a:t>
            </a:r>
            <a:endParaRPr lang="en-US" sz="8000" dirty="0" smtClean="0">
              <a:solidFill>
                <a:srgbClr val="230AB6"/>
              </a:solidFill>
            </a:endParaRPr>
          </a:p>
          <a:p>
            <a:pPr algn="l" rtl="0">
              <a:buNone/>
            </a:pPr>
            <a:r>
              <a:rPr lang="en-US" sz="8000" dirty="0">
                <a:solidFill>
                  <a:srgbClr val="230AB6"/>
                </a:solidFill>
                <a:effectLst>
                  <a:outerShdw blurRad="38100" dist="38100" dir="2700000" algn="tl">
                    <a:srgbClr val="000000">
                      <a:alpha val="43137"/>
                    </a:srgbClr>
                  </a:outerShdw>
                </a:effectLst>
              </a:rPr>
              <a:t> </a:t>
            </a:r>
            <a:r>
              <a:rPr lang="en-US" sz="8000" dirty="0" smtClean="0">
                <a:solidFill>
                  <a:srgbClr val="230AB6"/>
                </a:solidFill>
                <a:effectLst>
                  <a:outerShdw blurRad="38100" dist="38100" dir="2700000" algn="tl">
                    <a:srgbClr val="000000">
                      <a:alpha val="43137"/>
                    </a:srgbClr>
                  </a:outerShdw>
                </a:effectLst>
              </a:rPr>
              <a:t>     acute </a:t>
            </a:r>
            <a:r>
              <a:rPr lang="en-US" sz="8000" dirty="0" err="1" smtClean="0">
                <a:solidFill>
                  <a:srgbClr val="230AB6"/>
                </a:solidFill>
                <a:effectLst>
                  <a:outerShdw blurRad="38100" dist="38100" dir="2700000" algn="tl">
                    <a:srgbClr val="000000">
                      <a:alpha val="43137"/>
                    </a:srgbClr>
                  </a:outerShdw>
                </a:effectLst>
              </a:rPr>
              <a:t>glomerulonephritis</a:t>
            </a:r>
            <a:r>
              <a:rPr lang="en-US" sz="8000" dirty="0" smtClean="0">
                <a:solidFill>
                  <a:srgbClr val="230AB6"/>
                </a:solidFill>
                <a:effectLst>
                  <a:outerShdw blurRad="38100" dist="38100" dir="2700000" algn="tl">
                    <a:srgbClr val="000000">
                      <a:alpha val="43137"/>
                    </a:srgbClr>
                  </a:outerShdw>
                </a:effectLst>
              </a:rPr>
              <a:t> </a:t>
            </a:r>
            <a:endParaRPr lang="en-US" sz="8000" b="1" dirty="0">
              <a:solidFill>
                <a:srgbClr val="230AB6"/>
              </a:solidFill>
              <a:effectLst>
                <a:outerShdw blurRad="38100" dist="38100" dir="2700000" algn="tl">
                  <a:srgbClr val="000000">
                    <a:alpha val="43137"/>
                  </a:srgbClr>
                </a:outerShdw>
              </a:effectLst>
            </a:endParaRPr>
          </a:p>
          <a:p>
            <a:pPr algn="l" rtl="0">
              <a:buNone/>
            </a:pPr>
            <a:r>
              <a:rPr lang="en-US" sz="8000" b="1" dirty="0"/>
              <a:t> </a:t>
            </a:r>
          </a:p>
          <a:p>
            <a:endParaRPr lang="en-US" dirty="0"/>
          </a:p>
        </p:txBody>
      </p:sp>
      <p:sp>
        <p:nvSpPr>
          <p:cNvPr id="6" name="Title 1"/>
          <p:cNvSpPr>
            <a:spLocks noGrp="1"/>
          </p:cNvSpPr>
          <p:nvPr>
            <p:ph type="title"/>
          </p:nvPr>
        </p:nvSpPr>
        <p:spPr>
          <a:solidFill>
            <a:schemeClr val="accent5">
              <a:lumMod val="20000"/>
              <a:lumOff val="80000"/>
            </a:schemeClr>
          </a:solidFill>
          <a:ln>
            <a:solidFill>
              <a:schemeClr val="accent1"/>
            </a:solidFill>
          </a:ln>
        </p:spPr>
        <p:txBody>
          <a:bodyPr>
            <a:noAutofit/>
          </a:bodyPr>
          <a:lstStyle/>
          <a:p>
            <a:r>
              <a:rPr lang="en-US" sz="3200" b="1" dirty="0" smtClean="0">
                <a:solidFill>
                  <a:srgbClr val="FF0000"/>
                </a:solidFill>
              </a:rPr>
              <a:t/>
            </a:r>
            <a:br>
              <a:rPr lang="en-US" sz="3200" b="1" dirty="0" smtClean="0">
                <a:solidFill>
                  <a:srgbClr val="FF0000"/>
                </a:solidFill>
              </a:rPr>
            </a:br>
            <a:r>
              <a:rPr lang="en-US" sz="3200" b="1" dirty="0" smtClean="0">
                <a:solidFill>
                  <a:srgbClr val="FF0000"/>
                </a:solidFill>
              </a:rPr>
              <a:t>URINE ANALYSIS</a:t>
            </a:r>
            <a:br>
              <a:rPr lang="en-US" sz="3200" b="1" dirty="0" smtClean="0">
                <a:solidFill>
                  <a:srgbClr val="FF0000"/>
                </a:solidFill>
              </a:rPr>
            </a:br>
            <a:r>
              <a:rPr lang="en-US" sz="3200" b="1" u="sng" dirty="0" smtClean="0">
                <a:solidFill>
                  <a:srgbClr val="FF0000"/>
                </a:solidFill>
                <a:effectLst>
                  <a:outerShdw blurRad="38100" dist="38100" dir="2700000" algn="tl">
                    <a:srgbClr val="000000">
                      <a:alpha val="43137"/>
                    </a:srgbClr>
                  </a:outerShdw>
                </a:effectLst>
              </a:rPr>
              <a:t>Physical Examination</a:t>
            </a:r>
            <a:r>
              <a:rPr lang="en-US" sz="3200" b="1" dirty="0" smtClean="0">
                <a:solidFill>
                  <a:srgbClr val="FF0000"/>
                </a:solidFill>
                <a:effectLst>
                  <a:outerShdw blurRad="38100" dist="38100" dir="2700000" algn="tl">
                    <a:srgbClr val="000000">
                      <a:alpha val="43137"/>
                    </a:srgbClr>
                  </a:outerShdw>
                </a:effectLst>
              </a:rPr>
              <a:t/>
            </a:r>
            <a:br>
              <a:rPr lang="en-US" sz="3200" b="1" dirty="0" smtClean="0">
                <a:solidFill>
                  <a:srgbClr val="FF0000"/>
                </a:solidFill>
                <a:effectLst>
                  <a:outerShdw blurRad="38100" dist="38100" dir="2700000" algn="tl">
                    <a:srgbClr val="000000">
                      <a:alpha val="43137"/>
                    </a:srgbClr>
                  </a:outerShdw>
                </a:effectLst>
              </a:rPr>
            </a:br>
            <a:endParaRPr lang="en-US" sz="3200" b="1" dirty="0">
              <a:solidFill>
                <a:srgbClr val="FF0000"/>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42900" y="2133600"/>
            <a:ext cx="6172200" cy="6604000"/>
          </a:xfrm>
          <a:ln>
            <a:solidFill>
              <a:schemeClr val="accent1"/>
            </a:solidFill>
          </a:ln>
        </p:spPr>
        <p:txBody>
          <a:bodyPr>
            <a:normAutofit fontScale="25000" lnSpcReduction="20000"/>
          </a:bodyPr>
          <a:lstStyle/>
          <a:p>
            <a:pPr>
              <a:buNone/>
            </a:pPr>
            <a:r>
              <a:rPr lang="en-US" b="1" dirty="0" smtClean="0"/>
              <a:t> </a:t>
            </a:r>
          </a:p>
          <a:p>
            <a:pPr algn="l" rtl="0">
              <a:buNone/>
            </a:pPr>
            <a:endParaRPr lang="en-US" sz="17600" dirty="0" smtClean="0">
              <a:solidFill>
                <a:srgbClr val="FF0000"/>
              </a:solidFill>
            </a:endParaRPr>
          </a:p>
          <a:p>
            <a:pPr algn="l" rtl="0">
              <a:buNone/>
            </a:pPr>
            <a:r>
              <a:rPr lang="en-US" sz="17600" dirty="0" smtClean="0">
                <a:solidFill>
                  <a:srgbClr val="FF0000"/>
                </a:solidFill>
              </a:rPr>
              <a:t>5- </a:t>
            </a:r>
            <a:r>
              <a:rPr lang="en-US" sz="17600" b="1" u="sng" dirty="0" smtClean="0">
                <a:solidFill>
                  <a:srgbClr val="FF0000"/>
                </a:solidFill>
                <a:effectLst>
                  <a:outerShdw blurRad="38100" dist="38100" dir="2700000" algn="tl">
                    <a:srgbClr val="000000">
                      <a:alpha val="43137"/>
                    </a:srgbClr>
                  </a:outerShdw>
                </a:effectLst>
              </a:rPr>
              <a:t>Odor</a:t>
            </a:r>
            <a:r>
              <a:rPr lang="en-US" sz="17600" b="1" dirty="0" smtClean="0">
                <a:solidFill>
                  <a:srgbClr val="FF0000"/>
                </a:solidFill>
                <a:effectLst>
                  <a:outerShdw blurRad="38100" dist="38100" dir="2700000" algn="tl">
                    <a:srgbClr val="000000">
                      <a:alpha val="43137"/>
                    </a:srgbClr>
                  </a:outerShdw>
                </a:effectLst>
              </a:rPr>
              <a:t>:</a:t>
            </a:r>
            <a:r>
              <a:rPr lang="en-US" sz="7200" dirty="0"/>
              <a:t> </a:t>
            </a:r>
            <a:endParaRPr lang="en-US" sz="7200" b="1" dirty="0"/>
          </a:p>
          <a:p>
            <a:pPr algn="l" rtl="0">
              <a:buNone/>
            </a:pPr>
            <a:endParaRPr lang="en-US" sz="7200" b="1" u="sng" dirty="0" smtClean="0">
              <a:solidFill>
                <a:srgbClr val="230AB6"/>
              </a:solidFill>
              <a:effectLst>
                <a:outerShdw blurRad="38100" dist="38100" dir="2700000" algn="tl">
                  <a:srgbClr val="000000">
                    <a:alpha val="43137"/>
                  </a:srgbClr>
                </a:outerShdw>
              </a:effectLst>
            </a:endParaRPr>
          </a:p>
          <a:p>
            <a:pPr algn="l" rtl="0">
              <a:buNone/>
            </a:pPr>
            <a:r>
              <a:rPr lang="en-US" sz="7200" b="1" i="1" u="sng" dirty="0" smtClean="0">
                <a:solidFill>
                  <a:srgbClr val="230AB6"/>
                </a:solidFill>
                <a:effectLst>
                  <a:outerShdw blurRad="38100" dist="38100" dir="2700000" algn="tl">
                    <a:srgbClr val="000000">
                      <a:alpha val="43137"/>
                    </a:srgbClr>
                  </a:outerShdw>
                </a:effectLst>
              </a:rPr>
              <a:t>Normal Urineferous </a:t>
            </a:r>
            <a:r>
              <a:rPr lang="en-US" sz="7200" b="1" i="1" u="sng" dirty="0">
                <a:solidFill>
                  <a:srgbClr val="230AB6"/>
                </a:solidFill>
                <a:effectLst>
                  <a:outerShdw blurRad="38100" dist="38100" dir="2700000" algn="tl">
                    <a:srgbClr val="000000">
                      <a:alpha val="43137"/>
                    </a:srgbClr>
                  </a:outerShdw>
                </a:effectLst>
              </a:rPr>
              <a:t>odor</a:t>
            </a:r>
            <a:r>
              <a:rPr lang="en-US" sz="7200" b="1" i="1" dirty="0">
                <a:solidFill>
                  <a:srgbClr val="230AB6"/>
                </a:solidFill>
                <a:effectLst>
                  <a:outerShdw blurRad="38100" dist="38100" dir="2700000" algn="tl">
                    <a:srgbClr val="000000">
                      <a:alpha val="43137"/>
                    </a:srgbClr>
                  </a:outerShdw>
                </a:effectLst>
              </a:rPr>
              <a:t>: </a:t>
            </a:r>
            <a:endParaRPr lang="en-US" sz="7200" b="1" i="1" dirty="0" smtClean="0">
              <a:solidFill>
                <a:srgbClr val="230AB6"/>
              </a:solidFill>
              <a:effectLst>
                <a:outerShdw blurRad="38100" dist="38100" dir="2700000" algn="tl">
                  <a:srgbClr val="000000">
                    <a:alpha val="43137"/>
                  </a:srgbClr>
                </a:outerShdw>
              </a:effectLst>
            </a:endParaRPr>
          </a:p>
          <a:p>
            <a:pPr algn="l" rtl="0">
              <a:buNone/>
            </a:pPr>
            <a:r>
              <a:rPr lang="en-US" sz="7200" b="1" dirty="0" smtClean="0">
                <a:solidFill>
                  <a:srgbClr val="230AB6"/>
                </a:solidFill>
              </a:rPr>
              <a:t>The </a:t>
            </a:r>
            <a:r>
              <a:rPr lang="en-US" sz="7200" b="1" dirty="0">
                <a:solidFill>
                  <a:srgbClr val="230AB6"/>
                </a:solidFill>
                <a:effectLst>
                  <a:outerShdw blurRad="38100" dist="38100" dir="2700000" algn="tl">
                    <a:srgbClr val="000000">
                      <a:alpha val="43137"/>
                    </a:srgbClr>
                  </a:outerShdw>
                </a:effectLst>
              </a:rPr>
              <a:t>normal</a:t>
            </a:r>
            <a:r>
              <a:rPr lang="en-US" sz="7200" b="1" dirty="0">
                <a:solidFill>
                  <a:srgbClr val="230AB6"/>
                </a:solidFill>
              </a:rPr>
              <a:t> odor of fresh voided urine </a:t>
            </a:r>
            <a:r>
              <a:rPr lang="en-US" sz="7200" b="1" dirty="0" smtClean="0">
                <a:solidFill>
                  <a:srgbClr val="230AB6"/>
                </a:solidFill>
              </a:rPr>
              <a:t>sample</a:t>
            </a:r>
          </a:p>
          <a:p>
            <a:pPr algn="l" rtl="0">
              <a:buNone/>
            </a:pPr>
            <a:endParaRPr lang="en-US" sz="7200" b="1" dirty="0">
              <a:solidFill>
                <a:srgbClr val="230AB6"/>
              </a:solidFill>
            </a:endParaRPr>
          </a:p>
          <a:p>
            <a:pPr algn="l" rtl="0">
              <a:buNone/>
            </a:pPr>
            <a:r>
              <a:rPr lang="en-US" sz="7200" b="1" i="1" u="sng" dirty="0">
                <a:solidFill>
                  <a:srgbClr val="230AB6"/>
                </a:solidFill>
                <a:effectLst>
                  <a:outerShdw blurRad="38100" dist="38100" dir="2700000" algn="tl">
                    <a:srgbClr val="000000">
                      <a:alpha val="43137"/>
                    </a:srgbClr>
                  </a:outerShdw>
                </a:effectLst>
              </a:rPr>
              <a:t> </a:t>
            </a:r>
            <a:r>
              <a:rPr lang="en-US" sz="7200" b="1" i="1" u="sng" dirty="0" smtClean="0">
                <a:solidFill>
                  <a:srgbClr val="230AB6"/>
                </a:solidFill>
                <a:effectLst>
                  <a:outerShdw blurRad="38100" dist="38100" dir="2700000" algn="tl">
                    <a:srgbClr val="000000">
                      <a:alpha val="43137"/>
                    </a:srgbClr>
                  </a:outerShdw>
                </a:effectLst>
              </a:rPr>
              <a:t>Abnormal Odors</a:t>
            </a:r>
            <a:endParaRPr lang="en-US" sz="7200" b="1" i="1" u="sng" dirty="0">
              <a:solidFill>
                <a:srgbClr val="230AB6"/>
              </a:solidFill>
              <a:effectLst>
                <a:outerShdw blurRad="38100" dist="38100" dir="2700000" algn="tl">
                  <a:srgbClr val="000000">
                    <a:alpha val="43137"/>
                  </a:srgbClr>
                </a:outerShdw>
              </a:effectLst>
            </a:endParaRPr>
          </a:p>
          <a:p>
            <a:pPr algn="l" rtl="0">
              <a:buNone/>
            </a:pPr>
            <a:endParaRPr lang="en-US" sz="7200" b="1" u="sng" dirty="0" smtClean="0">
              <a:solidFill>
                <a:srgbClr val="230AB6"/>
              </a:solidFill>
              <a:effectLst>
                <a:outerShdw blurRad="38100" dist="38100" dir="2700000" algn="tl">
                  <a:srgbClr val="000000">
                    <a:alpha val="43137"/>
                  </a:srgbClr>
                </a:outerShdw>
              </a:effectLst>
            </a:endParaRPr>
          </a:p>
          <a:p>
            <a:pPr algn="l" rtl="0">
              <a:buNone/>
            </a:pPr>
            <a:r>
              <a:rPr lang="en-US" sz="7200" b="1" dirty="0" smtClean="0">
                <a:solidFill>
                  <a:srgbClr val="230AB6"/>
                </a:solidFill>
              </a:rPr>
              <a:t>1- </a:t>
            </a:r>
            <a:r>
              <a:rPr lang="en-US" sz="7200" b="1" u="sng" dirty="0" smtClean="0">
                <a:solidFill>
                  <a:srgbClr val="230AB6"/>
                </a:solidFill>
                <a:effectLst>
                  <a:outerShdw blurRad="38100" dist="38100" dir="2700000" algn="tl">
                    <a:srgbClr val="000000">
                      <a:alpha val="43137"/>
                    </a:srgbClr>
                  </a:outerShdw>
                </a:effectLst>
              </a:rPr>
              <a:t>Fruity odor</a:t>
            </a:r>
          </a:p>
          <a:p>
            <a:pPr algn="l" rtl="0">
              <a:buNone/>
            </a:pPr>
            <a:r>
              <a:rPr lang="en-US" sz="7200" b="1" dirty="0" smtClean="0">
                <a:solidFill>
                  <a:srgbClr val="230AB6"/>
                </a:solidFill>
              </a:rPr>
              <a:t>     due </a:t>
            </a:r>
            <a:r>
              <a:rPr lang="en-US" sz="7200" b="1" dirty="0">
                <a:solidFill>
                  <a:srgbClr val="230AB6"/>
                </a:solidFill>
              </a:rPr>
              <a:t>to presence of </a:t>
            </a:r>
            <a:r>
              <a:rPr lang="en-US" sz="7200" b="1" dirty="0">
                <a:solidFill>
                  <a:srgbClr val="230AB6"/>
                </a:solidFill>
                <a:effectLst>
                  <a:outerShdw blurRad="38100" dist="38100" dir="2700000" algn="tl">
                    <a:srgbClr val="000000">
                      <a:alpha val="43137"/>
                    </a:srgbClr>
                  </a:outerShdw>
                </a:effectLst>
              </a:rPr>
              <a:t>acetone</a:t>
            </a:r>
            <a:r>
              <a:rPr lang="en-US" sz="7200" b="1" dirty="0">
                <a:solidFill>
                  <a:srgbClr val="230AB6"/>
                </a:solidFill>
              </a:rPr>
              <a:t> in the </a:t>
            </a:r>
            <a:r>
              <a:rPr lang="en-US" sz="7200" b="1" dirty="0" smtClean="0">
                <a:solidFill>
                  <a:srgbClr val="230AB6"/>
                </a:solidFill>
              </a:rPr>
              <a:t>urine as </a:t>
            </a:r>
            <a:r>
              <a:rPr lang="en-US" sz="7200" b="1" dirty="0">
                <a:solidFill>
                  <a:srgbClr val="230AB6"/>
                </a:solidFill>
              </a:rPr>
              <a:t>in </a:t>
            </a:r>
            <a:r>
              <a:rPr lang="en-US" sz="7200" b="1" dirty="0" smtClean="0">
                <a:solidFill>
                  <a:srgbClr val="230AB6"/>
                </a:solidFill>
              </a:rPr>
              <a:t>diabetic </a:t>
            </a:r>
            <a:r>
              <a:rPr lang="en-US" sz="7200" b="1" dirty="0" err="1" smtClean="0">
                <a:solidFill>
                  <a:srgbClr val="230AB6"/>
                </a:solidFill>
              </a:rPr>
              <a:t>ketoacidosis</a:t>
            </a:r>
            <a:endParaRPr lang="en-US" sz="7200" b="1" dirty="0">
              <a:solidFill>
                <a:srgbClr val="230AB6"/>
              </a:solidFill>
            </a:endParaRPr>
          </a:p>
          <a:p>
            <a:pPr algn="l" rtl="0">
              <a:buNone/>
            </a:pPr>
            <a:r>
              <a:rPr lang="en-US" sz="7200" b="1" dirty="0">
                <a:solidFill>
                  <a:srgbClr val="230AB6"/>
                </a:solidFill>
              </a:rPr>
              <a:t>   </a:t>
            </a:r>
          </a:p>
          <a:p>
            <a:pPr algn="l" rtl="0">
              <a:buNone/>
            </a:pPr>
            <a:r>
              <a:rPr lang="en-US" sz="7200" dirty="0" smtClean="0">
                <a:solidFill>
                  <a:srgbClr val="230AB6"/>
                </a:solidFill>
                <a:effectLst>
                  <a:outerShdw blurRad="38100" dist="38100" dir="2700000" algn="tl">
                    <a:srgbClr val="000000">
                      <a:alpha val="43137"/>
                    </a:srgbClr>
                  </a:outerShdw>
                </a:effectLst>
              </a:rPr>
              <a:t>2- </a:t>
            </a:r>
            <a:r>
              <a:rPr lang="en-US" sz="7200" b="1" u="sng" dirty="0" smtClean="0">
                <a:solidFill>
                  <a:srgbClr val="230AB6"/>
                </a:solidFill>
                <a:effectLst>
                  <a:outerShdw blurRad="38100" dist="38100" dir="2700000" algn="tl">
                    <a:srgbClr val="000000">
                      <a:alpha val="43137"/>
                    </a:srgbClr>
                  </a:outerShdw>
                </a:effectLst>
              </a:rPr>
              <a:t>Ammonia </a:t>
            </a:r>
            <a:r>
              <a:rPr lang="en-US" sz="7200" b="1" u="sng" dirty="0">
                <a:solidFill>
                  <a:srgbClr val="230AB6"/>
                </a:solidFill>
                <a:effectLst>
                  <a:outerShdw blurRad="38100" dist="38100" dir="2700000" algn="tl">
                    <a:srgbClr val="000000">
                      <a:alpha val="43137"/>
                    </a:srgbClr>
                  </a:outerShdw>
                </a:effectLst>
              </a:rPr>
              <a:t>odor</a:t>
            </a:r>
            <a:r>
              <a:rPr lang="en-US" sz="7200" b="1" dirty="0">
                <a:solidFill>
                  <a:srgbClr val="230AB6"/>
                </a:solidFill>
                <a:effectLst>
                  <a:outerShdw blurRad="38100" dist="38100" dir="2700000" algn="tl">
                    <a:srgbClr val="000000">
                      <a:alpha val="43137"/>
                    </a:srgbClr>
                  </a:outerShdw>
                </a:effectLst>
              </a:rPr>
              <a:t> </a:t>
            </a:r>
            <a:endParaRPr lang="en-US" sz="7200" b="1" dirty="0" smtClean="0">
              <a:solidFill>
                <a:srgbClr val="230AB6"/>
              </a:solidFill>
              <a:effectLst>
                <a:outerShdw blurRad="38100" dist="38100" dir="2700000" algn="tl">
                  <a:srgbClr val="000000">
                    <a:alpha val="43137"/>
                  </a:srgbClr>
                </a:outerShdw>
              </a:effectLst>
            </a:endParaRPr>
          </a:p>
          <a:p>
            <a:pPr algn="l" rtl="0">
              <a:buNone/>
            </a:pPr>
            <a:r>
              <a:rPr lang="en-US" sz="7200" b="1" dirty="0" smtClean="0">
                <a:solidFill>
                  <a:srgbClr val="230AB6"/>
                </a:solidFill>
              </a:rPr>
              <a:t>     due </a:t>
            </a:r>
            <a:r>
              <a:rPr lang="en-US" sz="7200" b="1" dirty="0">
                <a:solidFill>
                  <a:srgbClr val="230AB6"/>
                </a:solidFill>
              </a:rPr>
              <a:t>to release of </a:t>
            </a:r>
            <a:r>
              <a:rPr lang="en-US" sz="7200" b="1" dirty="0">
                <a:solidFill>
                  <a:srgbClr val="230AB6"/>
                </a:solidFill>
                <a:effectLst>
                  <a:outerShdw blurRad="38100" dist="38100" dir="2700000" algn="tl">
                    <a:srgbClr val="000000">
                      <a:alpha val="43137"/>
                    </a:srgbClr>
                  </a:outerShdw>
                </a:effectLst>
              </a:rPr>
              <a:t>ammonia</a:t>
            </a:r>
            <a:r>
              <a:rPr lang="en-US" sz="7200" b="1" dirty="0">
                <a:solidFill>
                  <a:srgbClr val="230AB6"/>
                </a:solidFill>
              </a:rPr>
              <a:t> as result </a:t>
            </a:r>
            <a:r>
              <a:rPr lang="en-US" sz="7200" b="1" dirty="0" smtClean="0">
                <a:solidFill>
                  <a:srgbClr val="230AB6"/>
                </a:solidFill>
              </a:rPr>
              <a:t>of: </a:t>
            </a:r>
          </a:p>
          <a:p>
            <a:pPr algn="l" rtl="0">
              <a:buNone/>
            </a:pPr>
            <a:r>
              <a:rPr lang="en-US" sz="7200" b="1" dirty="0">
                <a:solidFill>
                  <a:srgbClr val="230AB6"/>
                </a:solidFill>
              </a:rPr>
              <a:t> </a:t>
            </a:r>
            <a:r>
              <a:rPr lang="en-US" sz="7200" b="1" dirty="0" smtClean="0">
                <a:solidFill>
                  <a:srgbClr val="230AB6"/>
                </a:solidFill>
              </a:rPr>
              <a:t>     the </a:t>
            </a:r>
            <a:r>
              <a:rPr lang="en-US" sz="7200" b="1" dirty="0">
                <a:solidFill>
                  <a:srgbClr val="230AB6"/>
                </a:solidFill>
              </a:rPr>
              <a:t>bacterial </a:t>
            </a:r>
            <a:r>
              <a:rPr lang="en-US" sz="7200" b="1" dirty="0" smtClean="0">
                <a:solidFill>
                  <a:srgbClr val="230AB6"/>
                </a:solidFill>
              </a:rPr>
              <a:t> action on </a:t>
            </a:r>
            <a:r>
              <a:rPr lang="en-US" sz="7200" b="1" dirty="0">
                <a:solidFill>
                  <a:srgbClr val="230AB6"/>
                </a:solidFill>
              </a:rPr>
              <a:t>urea in </a:t>
            </a:r>
            <a:r>
              <a:rPr lang="en-US" sz="7200" b="1" dirty="0" smtClean="0">
                <a:solidFill>
                  <a:srgbClr val="230AB6"/>
                </a:solidFill>
              </a:rPr>
              <a:t>the contaminated urine </a:t>
            </a:r>
          </a:p>
          <a:p>
            <a:pPr algn="l" rtl="0">
              <a:buNone/>
            </a:pPr>
            <a:r>
              <a:rPr lang="en-US" sz="7200" b="1" dirty="0">
                <a:solidFill>
                  <a:srgbClr val="230AB6"/>
                </a:solidFill>
              </a:rPr>
              <a:t> </a:t>
            </a:r>
            <a:r>
              <a:rPr lang="en-US" sz="7200" b="1" dirty="0" smtClean="0">
                <a:solidFill>
                  <a:srgbClr val="230AB6"/>
                </a:solidFill>
              </a:rPr>
              <a:t>     or long </a:t>
            </a:r>
            <a:r>
              <a:rPr lang="en-US" sz="7200" b="1" dirty="0">
                <a:solidFill>
                  <a:srgbClr val="230AB6"/>
                </a:solidFill>
              </a:rPr>
              <a:t>standing exposed </a:t>
            </a:r>
            <a:r>
              <a:rPr lang="en-US" sz="7200" b="1" dirty="0" smtClean="0">
                <a:solidFill>
                  <a:srgbClr val="230AB6"/>
                </a:solidFill>
              </a:rPr>
              <a:t>urine samples.</a:t>
            </a:r>
            <a:endParaRPr lang="en-US" sz="8000" b="1" u="sng" dirty="0" smtClean="0">
              <a:solidFill>
                <a:srgbClr val="230AB6"/>
              </a:solidFill>
              <a:effectLst>
                <a:outerShdw blurRad="38100" dist="38100" dir="2700000" algn="tl">
                  <a:srgbClr val="000000">
                    <a:alpha val="43137"/>
                  </a:srgbClr>
                </a:outerShdw>
              </a:effectLst>
            </a:endParaRPr>
          </a:p>
        </p:txBody>
      </p:sp>
      <p:sp>
        <p:nvSpPr>
          <p:cNvPr id="6" name="Title 1"/>
          <p:cNvSpPr>
            <a:spLocks noGrp="1"/>
          </p:cNvSpPr>
          <p:nvPr>
            <p:ph type="title"/>
          </p:nvPr>
        </p:nvSpPr>
        <p:spPr>
          <a:solidFill>
            <a:schemeClr val="accent5">
              <a:lumMod val="20000"/>
              <a:lumOff val="80000"/>
            </a:schemeClr>
          </a:solidFill>
          <a:ln>
            <a:solidFill>
              <a:schemeClr val="accent1"/>
            </a:solidFill>
          </a:ln>
        </p:spPr>
        <p:txBody>
          <a:bodyPr>
            <a:noAutofit/>
          </a:bodyPr>
          <a:lstStyle/>
          <a:p>
            <a:r>
              <a:rPr lang="en-US" sz="3200" b="1" dirty="0" smtClean="0">
                <a:solidFill>
                  <a:srgbClr val="FF0000"/>
                </a:solidFill>
              </a:rPr>
              <a:t/>
            </a:r>
            <a:br>
              <a:rPr lang="en-US" sz="3200" b="1" dirty="0" smtClean="0">
                <a:solidFill>
                  <a:srgbClr val="FF0000"/>
                </a:solidFill>
              </a:rPr>
            </a:br>
            <a:r>
              <a:rPr lang="en-US" sz="3200" b="1" dirty="0" smtClean="0">
                <a:solidFill>
                  <a:srgbClr val="FF0000"/>
                </a:solidFill>
              </a:rPr>
              <a:t>URINE ANALYSIS</a:t>
            </a:r>
            <a:br>
              <a:rPr lang="en-US" sz="3200" b="1" dirty="0" smtClean="0">
                <a:solidFill>
                  <a:srgbClr val="FF0000"/>
                </a:solidFill>
              </a:rPr>
            </a:br>
            <a:r>
              <a:rPr lang="en-US" sz="3200" b="1" u="sng" dirty="0" smtClean="0">
                <a:solidFill>
                  <a:srgbClr val="FF0000"/>
                </a:solidFill>
                <a:effectLst>
                  <a:outerShdw blurRad="38100" dist="38100" dir="2700000" algn="tl">
                    <a:srgbClr val="000000">
                      <a:alpha val="43137"/>
                    </a:srgbClr>
                  </a:outerShdw>
                </a:effectLst>
              </a:rPr>
              <a:t>Physical Examination</a:t>
            </a:r>
            <a:r>
              <a:rPr lang="en-US" sz="3200" b="1" dirty="0" smtClean="0">
                <a:solidFill>
                  <a:srgbClr val="FF0000"/>
                </a:solidFill>
                <a:effectLst>
                  <a:outerShdw blurRad="38100" dist="38100" dir="2700000" algn="tl">
                    <a:srgbClr val="000000">
                      <a:alpha val="43137"/>
                    </a:srgbClr>
                  </a:outerShdw>
                </a:effectLst>
              </a:rPr>
              <a:t/>
            </a:r>
            <a:br>
              <a:rPr lang="en-US" sz="3200" b="1" dirty="0" smtClean="0">
                <a:solidFill>
                  <a:srgbClr val="FF0000"/>
                </a:solidFill>
                <a:effectLst>
                  <a:outerShdw blurRad="38100" dist="38100" dir="2700000" algn="tl">
                    <a:srgbClr val="000000">
                      <a:alpha val="43137"/>
                    </a:srgbClr>
                  </a:outerShdw>
                </a:effectLst>
              </a:rPr>
            </a:br>
            <a:endParaRPr lang="en-US" sz="3200" b="1" dirty="0">
              <a:solidFill>
                <a:srgbClr val="FF0000"/>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ln>
            <a:solidFill>
              <a:schemeClr val="accent1"/>
            </a:solidFill>
          </a:ln>
        </p:spPr>
        <p:txBody>
          <a:bodyPr/>
          <a:lstStyle/>
          <a:p>
            <a:pPr>
              <a:buNone/>
            </a:pPr>
            <a:endParaRPr lang="en-US" sz="4400" dirty="0" smtClean="0">
              <a:solidFill>
                <a:srgbClr val="FF0000"/>
              </a:solidFill>
            </a:endParaRPr>
          </a:p>
          <a:p>
            <a:pPr algn="l" rtl="0">
              <a:buNone/>
            </a:pPr>
            <a:r>
              <a:rPr lang="en-US" sz="4400" dirty="0" smtClean="0">
                <a:solidFill>
                  <a:srgbClr val="FF0000"/>
                </a:solidFill>
              </a:rPr>
              <a:t>6- </a:t>
            </a:r>
            <a:r>
              <a:rPr lang="en-US" sz="4400" b="1" u="sng" dirty="0" smtClean="0">
                <a:solidFill>
                  <a:srgbClr val="FF0000"/>
                </a:solidFill>
                <a:effectLst>
                  <a:outerShdw blurRad="38100" dist="38100" dir="2700000" algn="tl">
                    <a:srgbClr val="000000">
                      <a:alpha val="43137"/>
                    </a:srgbClr>
                  </a:outerShdw>
                </a:effectLst>
              </a:rPr>
              <a:t>Deposits:</a:t>
            </a:r>
            <a:r>
              <a:rPr lang="en-US" sz="4400" b="1" dirty="0" smtClean="0">
                <a:solidFill>
                  <a:srgbClr val="FF0000"/>
                </a:solidFill>
                <a:effectLst>
                  <a:outerShdw blurRad="38100" dist="38100" dir="2700000" algn="tl">
                    <a:srgbClr val="000000">
                      <a:alpha val="43137"/>
                    </a:srgbClr>
                  </a:outerShdw>
                </a:effectLst>
              </a:rPr>
              <a:t> </a:t>
            </a:r>
          </a:p>
          <a:p>
            <a:pPr algn="l" rtl="0">
              <a:buNone/>
            </a:pPr>
            <a:endParaRPr lang="en-US" sz="1000" b="1" dirty="0" smtClean="0">
              <a:solidFill>
                <a:srgbClr val="FF0000"/>
              </a:solidFill>
              <a:effectLst>
                <a:outerShdw blurRad="38100" dist="38100" dir="2700000" algn="tl">
                  <a:srgbClr val="000000">
                    <a:alpha val="43137"/>
                  </a:srgbClr>
                </a:outerShdw>
              </a:effectLst>
            </a:endParaRPr>
          </a:p>
          <a:p>
            <a:pPr algn="l" rtl="0"/>
            <a:r>
              <a:rPr lang="en-US" sz="2400" b="1" dirty="0" smtClean="0">
                <a:solidFill>
                  <a:srgbClr val="230AB6"/>
                </a:solidFill>
                <a:effectLst>
                  <a:outerShdw blurRad="38100" dist="38100" dir="2700000" algn="tl">
                    <a:srgbClr val="000000">
                      <a:alpha val="43137"/>
                    </a:srgbClr>
                  </a:outerShdw>
                </a:effectLst>
              </a:rPr>
              <a:t>Normally</a:t>
            </a:r>
            <a:r>
              <a:rPr lang="en-US" sz="2400" dirty="0" smtClean="0">
                <a:solidFill>
                  <a:srgbClr val="230AB6"/>
                </a:solidFill>
              </a:rPr>
              <a:t> the urine is devoid of deposits. </a:t>
            </a:r>
          </a:p>
          <a:p>
            <a:pPr algn="l" rtl="0"/>
            <a:r>
              <a:rPr lang="en-US" sz="2400" dirty="0" smtClean="0">
                <a:solidFill>
                  <a:srgbClr val="230AB6"/>
                </a:solidFill>
              </a:rPr>
              <a:t>The </a:t>
            </a:r>
            <a:r>
              <a:rPr lang="en-US" sz="2400" b="1" dirty="0" smtClean="0">
                <a:solidFill>
                  <a:srgbClr val="230AB6"/>
                </a:solidFill>
                <a:effectLst>
                  <a:outerShdw blurRad="38100" dist="38100" dir="2700000" algn="tl">
                    <a:srgbClr val="000000">
                      <a:alpha val="43137"/>
                    </a:srgbClr>
                  </a:outerShdw>
                </a:effectLst>
              </a:rPr>
              <a:t>presence of deposits </a:t>
            </a:r>
            <a:r>
              <a:rPr lang="en-US" sz="2400" dirty="0" smtClean="0">
                <a:solidFill>
                  <a:srgbClr val="230AB6"/>
                </a:solidFill>
              </a:rPr>
              <a:t>is mainly due to various types of crystals, salts and cells.</a:t>
            </a:r>
          </a:p>
          <a:p>
            <a:endParaRPr lang="en-US" dirty="0" smtClean="0">
              <a:solidFill>
                <a:srgbClr val="230AB6"/>
              </a:solidFill>
            </a:endParaRPr>
          </a:p>
          <a:p>
            <a:endParaRPr lang="en-US" dirty="0"/>
          </a:p>
        </p:txBody>
      </p:sp>
      <p:sp>
        <p:nvSpPr>
          <p:cNvPr id="4" name="Title 1"/>
          <p:cNvSpPr>
            <a:spLocks noGrp="1"/>
          </p:cNvSpPr>
          <p:nvPr>
            <p:ph type="title"/>
          </p:nvPr>
        </p:nvSpPr>
        <p:spPr>
          <a:solidFill>
            <a:schemeClr val="accent5">
              <a:lumMod val="20000"/>
              <a:lumOff val="80000"/>
            </a:schemeClr>
          </a:solidFill>
          <a:ln>
            <a:solidFill>
              <a:schemeClr val="accent1"/>
            </a:solidFill>
          </a:ln>
        </p:spPr>
        <p:txBody>
          <a:bodyPr>
            <a:noAutofit/>
          </a:bodyPr>
          <a:lstStyle/>
          <a:p>
            <a:r>
              <a:rPr lang="en-US" sz="3200" b="1" dirty="0" smtClean="0">
                <a:solidFill>
                  <a:srgbClr val="FF0000"/>
                </a:solidFill>
              </a:rPr>
              <a:t/>
            </a:r>
            <a:br>
              <a:rPr lang="en-US" sz="3200" b="1" dirty="0" smtClean="0">
                <a:solidFill>
                  <a:srgbClr val="FF0000"/>
                </a:solidFill>
              </a:rPr>
            </a:br>
            <a:r>
              <a:rPr lang="en-US" sz="3200" b="1" dirty="0" smtClean="0">
                <a:solidFill>
                  <a:srgbClr val="FF0000"/>
                </a:solidFill>
              </a:rPr>
              <a:t>URINE ANALYSIS</a:t>
            </a:r>
            <a:br>
              <a:rPr lang="en-US" sz="3200" b="1" dirty="0" smtClean="0">
                <a:solidFill>
                  <a:srgbClr val="FF0000"/>
                </a:solidFill>
              </a:rPr>
            </a:br>
            <a:r>
              <a:rPr lang="en-US" sz="3200" b="1" u="sng" dirty="0" smtClean="0">
                <a:solidFill>
                  <a:srgbClr val="FF0000"/>
                </a:solidFill>
                <a:effectLst>
                  <a:outerShdw blurRad="38100" dist="38100" dir="2700000" algn="tl">
                    <a:srgbClr val="000000">
                      <a:alpha val="43137"/>
                    </a:srgbClr>
                  </a:outerShdw>
                </a:effectLst>
              </a:rPr>
              <a:t>Physical Examination</a:t>
            </a:r>
            <a:r>
              <a:rPr lang="en-US" sz="3200" b="1" dirty="0" smtClean="0">
                <a:solidFill>
                  <a:srgbClr val="FF0000"/>
                </a:solidFill>
                <a:effectLst>
                  <a:outerShdw blurRad="38100" dist="38100" dir="2700000" algn="tl">
                    <a:srgbClr val="000000">
                      <a:alpha val="43137"/>
                    </a:srgbClr>
                  </a:outerShdw>
                </a:effectLst>
              </a:rPr>
              <a:t/>
            </a:r>
            <a:br>
              <a:rPr lang="en-US" sz="3200" b="1" dirty="0" smtClean="0">
                <a:solidFill>
                  <a:srgbClr val="FF0000"/>
                </a:solidFill>
                <a:effectLst>
                  <a:outerShdw blurRad="38100" dist="38100" dir="2700000" algn="tl">
                    <a:srgbClr val="000000">
                      <a:alpha val="43137"/>
                    </a:srgbClr>
                  </a:outerShdw>
                </a:effectLst>
              </a:rPr>
            </a:br>
            <a:endParaRPr lang="en-US" sz="3200" b="1" dirty="0">
              <a:solidFill>
                <a:srgbClr val="FF0000"/>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42900" y="2133600"/>
            <a:ext cx="6172200" cy="6781800"/>
          </a:xfrm>
          <a:ln>
            <a:solidFill>
              <a:schemeClr val="accent1"/>
            </a:solidFill>
          </a:ln>
        </p:spPr>
        <p:txBody>
          <a:bodyPr>
            <a:normAutofit fontScale="25000" lnSpcReduction="20000"/>
          </a:bodyPr>
          <a:lstStyle/>
          <a:p>
            <a:endParaRPr lang="en-US" b="1" dirty="0" smtClean="0"/>
          </a:p>
          <a:p>
            <a:pPr algn="l" rtl="0">
              <a:buNone/>
            </a:pPr>
            <a:endParaRPr lang="en-US" sz="12800" dirty="0" smtClean="0">
              <a:solidFill>
                <a:srgbClr val="FF0000"/>
              </a:solidFill>
            </a:endParaRPr>
          </a:p>
          <a:p>
            <a:pPr algn="l" rtl="0">
              <a:buNone/>
            </a:pPr>
            <a:r>
              <a:rPr lang="en-US" sz="17600" dirty="0" smtClean="0">
                <a:solidFill>
                  <a:srgbClr val="FF0000"/>
                </a:solidFill>
              </a:rPr>
              <a:t>7- </a:t>
            </a:r>
            <a:r>
              <a:rPr lang="en-US" sz="17600" b="1" u="sng" dirty="0" smtClean="0">
                <a:solidFill>
                  <a:srgbClr val="FF0000"/>
                </a:solidFill>
                <a:effectLst>
                  <a:outerShdw blurRad="38100" dist="38100" dir="2700000" algn="tl">
                    <a:srgbClr val="000000">
                      <a:alpha val="43137"/>
                    </a:srgbClr>
                  </a:outerShdw>
                </a:effectLst>
              </a:rPr>
              <a:t>Reaction (pH)</a:t>
            </a:r>
            <a:r>
              <a:rPr lang="en-US" sz="17600" b="1" dirty="0" smtClean="0">
                <a:solidFill>
                  <a:srgbClr val="FF0000"/>
                </a:solidFill>
                <a:effectLst>
                  <a:outerShdw blurRad="38100" dist="38100" dir="2700000" algn="tl">
                    <a:srgbClr val="000000">
                      <a:alpha val="43137"/>
                    </a:srgbClr>
                  </a:outerShdw>
                </a:effectLst>
              </a:rPr>
              <a:t>: </a:t>
            </a:r>
            <a:r>
              <a:rPr lang="en-US" sz="17600" dirty="0" smtClean="0">
                <a:solidFill>
                  <a:srgbClr val="FF0000"/>
                </a:solidFill>
                <a:effectLst>
                  <a:outerShdw blurRad="38100" dist="38100" dir="2700000" algn="tl">
                    <a:srgbClr val="000000">
                      <a:alpha val="43137"/>
                    </a:srgbClr>
                  </a:outerShdw>
                </a:effectLst>
              </a:rPr>
              <a:t> </a:t>
            </a:r>
            <a:endParaRPr lang="en-US" sz="17600" b="1" dirty="0" smtClean="0">
              <a:solidFill>
                <a:srgbClr val="FF0000"/>
              </a:solidFill>
              <a:effectLst>
                <a:outerShdw blurRad="38100" dist="38100" dir="2700000" algn="tl">
                  <a:srgbClr val="000000">
                    <a:alpha val="43137"/>
                  </a:srgbClr>
                </a:outerShdw>
              </a:effectLst>
            </a:endParaRPr>
          </a:p>
          <a:p>
            <a:pPr algn="l" rtl="0">
              <a:buNone/>
            </a:pPr>
            <a:r>
              <a:rPr lang="en-US" dirty="0" smtClean="0"/>
              <a:t> </a:t>
            </a:r>
            <a:endParaRPr lang="en-US" b="1" dirty="0" smtClean="0"/>
          </a:p>
          <a:p>
            <a:pPr algn="l" rtl="0">
              <a:buNone/>
            </a:pPr>
            <a:endParaRPr lang="en-US" sz="8000" b="1" dirty="0" smtClean="0">
              <a:solidFill>
                <a:srgbClr val="230AB6"/>
              </a:solidFill>
              <a:effectLst>
                <a:outerShdw blurRad="38100" dist="38100" dir="2700000" algn="tl">
                  <a:srgbClr val="000000">
                    <a:alpha val="43137"/>
                  </a:srgbClr>
                </a:outerShdw>
              </a:effectLst>
            </a:endParaRPr>
          </a:p>
          <a:p>
            <a:pPr algn="l" rtl="0">
              <a:buNone/>
            </a:pPr>
            <a:r>
              <a:rPr lang="en-US" sz="9600" b="1" dirty="0" smtClean="0">
                <a:solidFill>
                  <a:srgbClr val="230AB6"/>
                </a:solidFill>
                <a:effectLst>
                  <a:outerShdw blurRad="38100" dist="38100" dir="2700000" algn="tl">
                    <a:srgbClr val="000000">
                      <a:alpha val="43137"/>
                    </a:srgbClr>
                  </a:outerShdw>
                </a:effectLst>
              </a:rPr>
              <a:t>Normally</a:t>
            </a:r>
            <a:r>
              <a:rPr lang="en-US" sz="9600" dirty="0" smtClean="0">
                <a:solidFill>
                  <a:srgbClr val="230AB6"/>
                </a:solidFill>
              </a:rPr>
              <a:t>: The pH of urine varies from </a:t>
            </a:r>
            <a:r>
              <a:rPr lang="en-US" sz="9600" b="1" i="1" dirty="0" smtClean="0">
                <a:solidFill>
                  <a:srgbClr val="230AB6"/>
                </a:solidFill>
                <a:effectLst>
                  <a:outerShdw blurRad="38100" dist="38100" dir="2700000" algn="tl">
                    <a:srgbClr val="000000">
                      <a:alpha val="43137"/>
                    </a:srgbClr>
                  </a:outerShdw>
                </a:effectLst>
              </a:rPr>
              <a:t>4.6 - 8.0</a:t>
            </a:r>
          </a:p>
          <a:p>
            <a:pPr algn="l" rtl="0">
              <a:buNone/>
            </a:pPr>
            <a:endParaRPr lang="en-US" sz="8000" b="1" dirty="0" smtClean="0">
              <a:solidFill>
                <a:srgbClr val="230AB6"/>
              </a:solidFill>
              <a:effectLst>
                <a:outerShdw blurRad="38100" dist="38100" dir="2700000" algn="tl">
                  <a:srgbClr val="000000">
                    <a:alpha val="43137"/>
                  </a:srgbClr>
                </a:outerShdw>
              </a:effectLst>
            </a:endParaRPr>
          </a:p>
          <a:p>
            <a:pPr algn="l" rtl="0">
              <a:buNone/>
            </a:pPr>
            <a:r>
              <a:rPr lang="en-US" dirty="0" smtClean="0">
                <a:solidFill>
                  <a:srgbClr val="230AB6"/>
                </a:solidFill>
              </a:rPr>
              <a:t> </a:t>
            </a:r>
            <a:endParaRPr lang="en-US" b="1" dirty="0" smtClean="0">
              <a:solidFill>
                <a:srgbClr val="230AB6"/>
              </a:solidFill>
            </a:endParaRPr>
          </a:p>
          <a:p>
            <a:pPr algn="l" rtl="0">
              <a:buNone/>
            </a:pPr>
            <a:r>
              <a:rPr lang="en-US" sz="11200" i="1" dirty="0" smtClean="0">
                <a:solidFill>
                  <a:srgbClr val="230AB6"/>
                </a:solidFill>
              </a:rPr>
              <a:t>1- </a:t>
            </a:r>
            <a:r>
              <a:rPr lang="en-US" sz="11200" b="1" i="1" u="sng" dirty="0" smtClean="0">
                <a:solidFill>
                  <a:srgbClr val="230AB6"/>
                </a:solidFill>
                <a:effectLst>
                  <a:outerShdw blurRad="38100" dist="38100" dir="2700000" algn="tl">
                    <a:srgbClr val="000000">
                      <a:alpha val="43137"/>
                    </a:srgbClr>
                  </a:outerShdw>
                </a:effectLst>
              </a:rPr>
              <a:t>Acidic urine:</a:t>
            </a:r>
          </a:p>
          <a:p>
            <a:pPr algn="l" rtl="0">
              <a:buNone/>
            </a:pPr>
            <a:endParaRPr lang="en-US" sz="3000" b="1" u="sng" dirty="0" smtClean="0">
              <a:solidFill>
                <a:srgbClr val="230AB6"/>
              </a:solidFill>
            </a:endParaRPr>
          </a:p>
          <a:p>
            <a:pPr algn="l" rtl="0"/>
            <a:r>
              <a:rPr lang="en-US" sz="8000" dirty="0" smtClean="0">
                <a:solidFill>
                  <a:srgbClr val="230AB6"/>
                </a:solidFill>
              </a:rPr>
              <a:t>Large intake of meat &amp; certain fruits (cranberries)</a:t>
            </a:r>
          </a:p>
          <a:p>
            <a:pPr algn="l" rtl="0"/>
            <a:r>
              <a:rPr lang="en-US" sz="8000" dirty="0" smtClean="0">
                <a:solidFill>
                  <a:srgbClr val="230AB6"/>
                </a:solidFill>
                <a:effectLst>
                  <a:outerShdw blurRad="38100" dist="38100" dir="2700000" algn="tl">
                    <a:srgbClr val="000000">
                      <a:alpha val="43137"/>
                    </a:srgbClr>
                  </a:outerShdw>
                </a:effectLst>
              </a:rPr>
              <a:t>Metabolic &amp; respiratory acidosis</a:t>
            </a:r>
          </a:p>
          <a:p>
            <a:pPr algn="l" rtl="0"/>
            <a:endParaRPr lang="en-US" sz="8000" dirty="0" smtClean="0">
              <a:solidFill>
                <a:srgbClr val="230AB6"/>
              </a:solidFill>
            </a:endParaRPr>
          </a:p>
          <a:p>
            <a:pPr algn="l" rtl="0">
              <a:buNone/>
            </a:pPr>
            <a:r>
              <a:rPr lang="en-US" dirty="0" smtClean="0">
                <a:solidFill>
                  <a:srgbClr val="230AB6"/>
                </a:solidFill>
              </a:rPr>
              <a:t> </a:t>
            </a:r>
            <a:endParaRPr lang="en-US" b="1" dirty="0" smtClean="0">
              <a:solidFill>
                <a:srgbClr val="230AB6"/>
              </a:solidFill>
            </a:endParaRPr>
          </a:p>
          <a:p>
            <a:pPr algn="l" rtl="0">
              <a:buNone/>
            </a:pPr>
            <a:r>
              <a:rPr lang="en-US" sz="11200" i="1" dirty="0" smtClean="0">
                <a:solidFill>
                  <a:srgbClr val="230AB6"/>
                </a:solidFill>
              </a:rPr>
              <a:t>2- </a:t>
            </a:r>
            <a:r>
              <a:rPr lang="en-US" sz="11200" b="1" i="1" u="sng" dirty="0" smtClean="0">
                <a:solidFill>
                  <a:srgbClr val="230AB6"/>
                </a:solidFill>
                <a:effectLst>
                  <a:outerShdw blurRad="38100" dist="38100" dir="2700000" algn="tl">
                    <a:srgbClr val="000000">
                      <a:alpha val="43137"/>
                    </a:srgbClr>
                  </a:outerShdw>
                </a:effectLst>
              </a:rPr>
              <a:t>Alkaline urine:</a:t>
            </a:r>
          </a:p>
          <a:p>
            <a:pPr algn="l" rtl="0">
              <a:buNone/>
            </a:pPr>
            <a:r>
              <a:rPr lang="en-US" sz="7000" b="1" u="sng" dirty="0" smtClean="0">
                <a:solidFill>
                  <a:srgbClr val="230AB6"/>
                </a:solidFill>
              </a:rPr>
              <a:t> </a:t>
            </a:r>
          </a:p>
          <a:p>
            <a:pPr algn="l" rtl="0"/>
            <a:r>
              <a:rPr lang="en-US" sz="8000" dirty="0" smtClean="0">
                <a:solidFill>
                  <a:srgbClr val="230AB6"/>
                </a:solidFill>
              </a:rPr>
              <a:t>Vegetarians</a:t>
            </a:r>
            <a:endParaRPr lang="en-US" sz="8000" b="1" dirty="0" smtClean="0">
              <a:solidFill>
                <a:srgbClr val="230AB6"/>
              </a:solidFill>
            </a:endParaRPr>
          </a:p>
          <a:p>
            <a:pPr algn="l" rtl="0"/>
            <a:r>
              <a:rPr lang="en-US" sz="8000" dirty="0" smtClean="0">
                <a:solidFill>
                  <a:srgbClr val="230AB6"/>
                </a:solidFill>
              </a:rPr>
              <a:t>Metabolic  &amp; respiratory alkalosis</a:t>
            </a:r>
            <a:endParaRPr lang="en-US" sz="8000" b="1" dirty="0" smtClean="0">
              <a:solidFill>
                <a:srgbClr val="230AB6"/>
              </a:solidFill>
            </a:endParaRPr>
          </a:p>
          <a:p>
            <a:pPr algn="l" rtl="0"/>
            <a:r>
              <a:rPr lang="en-US" sz="8000" dirty="0" smtClean="0">
                <a:solidFill>
                  <a:srgbClr val="230AB6"/>
                </a:solidFill>
              </a:rPr>
              <a:t>Urinary tract infection by urea splitting bacteria which split</a:t>
            </a:r>
            <a:r>
              <a:rPr lang="en-US" sz="8000" b="1" dirty="0" smtClean="0">
                <a:solidFill>
                  <a:srgbClr val="230AB6"/>
                </a:solidFill>
              </a:rPr>
              <a:t> </a:t>
            </a:r>
            <a:r>
              <a:rPr lang="en-US" sz="8000" dirty="0" smtClean="0">
                <a:solidFill>
                  <a:srgbClr val="230AB6"/>
                </a:solidFill>
              </a:rPr>
              <a:t>urea to ammonia (alkaline)</a:t>
            </a:r>
            <a:endParaRPr lang="en-US" sz="8000" b="1" dirty="0" smtClean="0">
              <a:solidFill>
                <a:srgbClr val="230AB6"/>
              </a:solidFill>
            </a:endParaRPr>
          </a:p>
          <a:p>
            <a:pPr algn="l" rtl="0"/>
            <a:endParaRPr lang="en-US" dirty="0"/>
          </a:p>
        </p:txBody>
      </p:sp>
      <p:sp>
        <p:nvSpPr>
          <p:cNvPr id="4" name="Title 1"/>
          <p:cNvSpPr>
            <a:spLocks noGrp="1"/>
          </p:cNvSpPr>
          <p:nvPr>
            <p:ph type="title"/>
          </p:nvPr>
        </p:nvSpPr>
        <p:spPr>
          <a:solidFill>
            <a:schemeClr val="accent5">
              <a:lumMod val="20000"/>
              <a:lumOff val="80000"/>
            </a:schemeClr>
          </a:solidFill>
          <a:ln>
            <a:solidFill>
              <a:schemeClr val="accent1"/>
            </a:solidFill>
          </a:ln>
        </p:spPr>
        <p:txBody>
          <a:bodyPr>
            <a:noAutofit/>
          </a:bodyPr>
          <a:lstStyle/>
          <a:p>
            <a:r>
              <a:rPr lang="en-US" sz="3200" b="1" dirty="0" smtClean="0">
                <a:solidFill>
                  <a:srgbClr val="FF0000"/>
                </a:solidFill>
              </a:rPr>
              <a:t/>
            </a:r>
            <a:br>
              <a:rPr lang="en-US" sz="3200" b="1" dirty="0" smtClean="0">
                <a:solidFill>
                  <a:srgbClr val="FF0000"/>
                </a:solidFill>
              </a:rPr>
            </a:br>
            <a:r>
              <a:rPr lang="en-US" sz="3200" b="1" dirty="0" smtClean="0">
                <a:solidFill>
                  <a:srgbClr val="FF0000"/>
                </a:solidFill>
              </a:rPr>
              <a:t>URINE ANALYSIS</a:t>
            </a:r>
            <a:br>
              <a:rPr lang="en-US" sz="3200" b="1" dirty="0" smtClean="0">
                <a:solidFill>
                  <a:srgbClr val="FF0000"/>
                </a:solidFill>
              </a:rPr>
            </a:br>
            <a:r>
              <a:rPr lang="en-US" sz="3200" b="1" u="sng" dirty="0" smtClean="0">
                <a:solidFill>
                  <a:srgbClr val="FF0000"/>
                </a:solidFill>
                <a:effectLst>
                  <a:outerShdw blurRad="38100" dist="38100" dir="2700000" algn="tl">
                    <a:srgbClr val="000000">
                      <a:alpha val="43137"/>
                    </a:srgbClr>
                  </a:outerShdw>
                </a:effectLst>
              </a:rPr>
              <a:t>Physical Examination</a:t>
            </a:r>
            <a:r>
              <a:rPr lang="en-US" sz="3200" b="1" dirty="0" smtClean="0">
                <a:solidFill>
                  <a:srgbClr val="FF0000"/>
                </a:solidFill>
                <a:effectLst>
                  <a:outerShdw blurRad="38100" dist="38100" dir="2700000" algn="tl">
                    <a:srgbClr val="000000">
                      <a:alpha val="43137"/>
                    </a:srgbClr>
                  </a:outerShdw>
                </a:effectLst>
              </a:rPr>
              <a:t/>
            </a:r>
            <a:br>
              <a:rPr lang="en-US" sz="3200" b="1" dirty="0" smtClean="0">
                <a:solidFill>
                  <a:srgbClr val="FF0000"/>
                </a:solidFill>
                <a:effectLst>
                  <a:outerShdw blurRad="38100" dist="38100" dir="2700000" algn="tl">
                    <a:srgbClr val="000000">
                      <a:alpha val="43137"/>
                    </a:srgbClr>
                  </a:outerShdw>
                </a:effectLst>
              </a:rPr>
            </a:br>
            <a:endParaRPr lang="en-US" sz="3200" b="1" dirty="0">
              <a:solidFill>
                <a:srgbClr val="FF0000"/>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50" y="1828800"/>
            <a:ext cx="6400800" cy="7112000"/>
          </a:xfrm>
          <a:ln>
            <a:solidFill>
              <a:schemeClr val="accent1"/>
            </a:solidFill>
          </a:ln>
        </p:spPr>
        <p:txBody>
          <a:bodyPr>
            <a:normAutofit fontScale="25000" lnSpcReduction="20000"/>
          </a:bodyPr>
          <a:lstStyle/>
          <a:p>
            <a:pPr>
              <a:buNone/>
            </a:pPr>
            <a:endParaRPr lang="en-US" sz="4800" b="1" i="1" dirty="0" smtClean="0"/>
          </a:p>
          <a:p>
            <a:pPr algn="ctr" rtl="0">
              <a:buNone/>
            </a:pPr>
            <a:r>
              <a:rPr lang="en-US" sz="9600" b="1" u="sng" dirty="0" smtClean="0">
                <a:solidFill>
                  <a:srgbClr val="FF0000"/>
                </a:solidFill>
                <a:effectLst>
                  <a:outerShdw blurRad="38100" dist="38100" dir="2700000" algn="tl">
                    <a:srgbClr val="000000">
                      <a:alpha val="43137"/>
                    </a:srgbClr>
                  </a:outerShdw>
                </a:effectLst>
              </a:rPr>
              <a:t>Normal Constituents of Urine</a:t>
            </a:r>
          </a:p>
          <a:p>
            <a:pPr algn="l" rtl="0">
              <a:buNone/>
            </a:pPr>
            <a:endParaRPr lang="en-US" sz="4800" b="1" i="1" dirty="0" smtClean="0">
              <a:solidFill>
                <a:srgbClr val="230AB6"/>
              </a:solidFill>
            </a:endParaRPr>
          </a:p>
          <a:p>
            <a:pPr algn="l" rtl="0">
              <a:buNone/>
            </a:pPr>
            <a:r>
              <a:rPr lang="en-US" sz="4800" b="1" i="1" dirty="0" smtClean="0">
                <a:solidFill>
                  <a:srgbClr val="230AB6"/>
                </a:solidFill>
              </a:rPr>
              <a:t>Normal </a:t>
            </a:r>
            <a:r>
              <a:rPr lang="en-US" sz="4800" b="1" i="1" dirty="0">
                <a:solidFill>
                  <a:srgbClr val="230AB6"/>
                </a:solidFill>
              </a:rPr>
              <a:t>urine contains about 50g of solids dissolved in about 1.5 liters of water per day. </a:t>
            </a:r>
            <a:endParaRPr lang="en-US" sz="4800" b="1" i="1" dirty="0" smtClean="0">
              <a:solidFill>
                <a:srgbClr val="230AB6"/>
              </a:solidFill>
            </a:endParaRPr>
          </a:p>
          <a:p>
            <a:pPr algn="l" rtl="0">
              <a:buNone/>
            </a:pPr>
            <a:r>
              <a:rPr lang="en-US" sz="4800" b="1" i="1" dirty="0" smtClean="0">
                <a:solidFill>
                  <a:srgbClr val="230AB6"/>
                </a:solidFill>
              </a:rPr>
              <a:t>Urine </a:t>
            </a:r>
            <a:r>
              <a:rPr lang="en-US" sz="4800" b="1" i="1" dirty="0">
                <a:solidFill>
                  <a:srgbClr val="230AB6"/>
                </a:solidFill>
              </a:rPr>
              <a:t>contains organic and inorganic solids.</a:t>
            </a:r>
          </a:p>
          <a:p>
            <a:pPr algn="l" rtl="0">
              <a:buNone/>
            </a:pPr>
            <a:r>
              <a:rPr lang="en-US" sz="4800" b="1" i="1" dirty="0">
                <a:solidFill>
                  <a:srgbClr val="230AB6"/>
                </a:solidFill>
              </a:rPr>
              <a:t> </a:t>
            </a:r>
            <a:endParaRPr lang="en-US" sz="4800" b="1" i="1" dirty="0" smtClean="0">
              <a:solidFill>
                <a:srgbClr val="230AB6"/>
              </a:solidFill>
            </a:endParaRPr>
          </a:p>
          <a:p>
            <a:pPr marL="914400" indent="-914400" algn="l" rtl="0">
              <a:buNone/>
            </a:pPr>
            <a:r>
              <a:rPr lang="en-US" sz="4800" b="1" i="1" u="sng" dirty="0" smtClean="0">
                <a:solidFill>
                  <a:srgbClr val="FF0000"/>
                </a:solidFill>
                <a:effectLst>
                  <a:outerShdw blurRad="38100" dist="38100" dir="2700000" algn="tl">
                    <a:srgbClr val="000000">
                      <a:alpha val="43137"/>
                    </a:srgbClr>
                  </a:outerShdw>
                </a:effectLst>
              </a:rPr>
              <a:t>A)   Chief Inorganic Solids</a:t>
            </a:r>
            <a:r>
              <a:rPr lang="en-US" sz="4800" i="1" dirty="0" smtClean="0">
                <a:solidFill>
                  <a:srgbClr val="FF0000"/>
                </a:solidFill>
                <a:effectLst>
                  <a:outerShdw blurRad="38100" dist="38100" dir="2700000" algn="tl">
                    <a:srgbClr val="000000">
                      <a:alpha val="43137"/>
                    </a:srgbClr>
                  </a:outerShdw>
                </a:effectLst>
              </a:rPr>
              <a:t> </a:t>
            </a:r>
          </a:p>
          <a:p>
            <a:pPr marL="914400" indent="-914400" algn="l" rtl="0">
              <a:buNone/>
            </a:pPr>
            <a:endParaRPr lang="en-US" sz="4800" b="1" i="1" dirty="0" smtClean="0">
              <a:solidFill>
                <a:srgbClr val="FF0000"/>
              </a:solidFill>
              <a:effectLst>
                <a:outerShdw blurRad="38100" dist="38100" dir="2700000" algn="tl">
                  <a:srgbClr val="000000">
                    <a:alpha val="43137"/>
                  </a:srgbClr>
                </a:outerShdw>
              </a:effectLst>
            </a:endParaRPr>
          </a:p>
          <a:p>
            <a:pPr algn="l" rtl="0"/>
            <a:r>
              <a:rPr lang="en-US" sz="4800" b="1" i="1" dirty="0" smtClean="0">
                <a:solidFill>
                  <a:srgbClr val="230AB6"/>
                </a:solidFill>
              </a:rPr>
              <a:t>Sodium, potassium  &amp; chlorides </a:t>
            </a:r>
          </a:p>
          <a:p>
            <a:pPr algn="l" rtl="0"/>
            <a:r>
              <a:rPr lang="en-US" sz="4800" b="1" i="1" dirty="0" smtClean="0">
                <a:solidFill>
                  <a:srgbClr val="230AB6"/>
                </a:solidFill>
              </a:rPr>
              <a:t>Smaller amounts of calcium, magnesium, sulfate &amp; phosphates</a:t>
            </a:r>
          </a:p>
          <a:p>
            <a:pPr algn="l" rtl="0"/>
            <a:r>
              <a:rPr lang="en-US" sz="4800" b="1" i="1" dirty="0" smtClean="0">
                <a:solidFill>
                  <a:srgbClr val="230AB6"/>
                </a:solidFill>
              </a:rPr>
              <a:t>Traces of iron, copper, zinc and iodine.</a:t>
            </a:r>
          </a:p>
          <a:p>
            <a:pPr algn="l" rtl="0"/>
            <a:r>
              <a:rPr lang="en-US" sz="4800" b="1" i="1" dirty="0" smtClean="0">
                <a:solidFill>
                  <a:srgbClr val="230AB6"/>
                </a:solidFill>
              </a:rPr>
              <a:t> </a:t>
            </a:r>
            <a:endParaRPr lang="en-US" sz="4800" b="1" i="1" dirty="0">
              <a:solidFill>
                <a:srgbClr val="230AB6"/>
              </a:solidFill>
            </a:endParaRPr>
          </a:p>
          <a:p>
            <a:pPr marL="514350" indent="-514350" algn="l" rtl="0">
              <a:buNone/>
            </a:pPr>
            <a:r>
              <a:rPr lang="en-US" sz="4800" b="1" i="1" u="sng" dirty="0">
                <a:solidFill>
                  <a:srgbClr val="FF0000"/>
                </a:solidFill>
                <a:effectLst>
                  <a:outerShdw blurRad="38100" dist="38100" dir="2700000" algn="tl">
                    <a:srgbClr val="000000">
                      <a:alpha val="43137"/>
                    </a:srgbClr>
                  </a:outerShdw>
                </a:effectLst>
              </a:rPr>
              <a:t>B</a:t>
            </a:r>
            <a:r>
              <a:rPr lang="en-US" sz="4800" b="1" i="1" u="sng" dirty="0" smtClean="0">
                <a:solidFill>
                  <a:srgbClr val="FF0000"/>
                </a:solidFill>
                <a:effectLst>
                  <a:outerShdw blurRad="38100" dist="38100" dir="2700000" algn="tl">
                    <a:srgbClr val="000000">
                      <a:alpha val="43137"/>
                    </a:srgbClr>
                  </a:outerShdw>
                </a:effectLst>
              </a:rPr>
              <a:t>)  Chief </a:t>
            </a:r>
            <a:r>
              <a:rPr lang="en-US" sz="4800" b="1" i="1" u="sng" dirty="0">
                <a:solidFill>
                  <a:srgbClr val="FF0000"/>
                </a:solidFill>
                <a:effectLst>
                  <a:outerShdw blurRad="38100" dist="38100" dir="2700000" algn="tl">
                    <a:srgbClr val="000000">
                      <a:alpha val="43137"/>
                    </a:srgbClr>
                  </a:outerShdw>
                </a:effectLst>
              </a:rPr>
              <a:t>O</a:t>
            </a:r>
            <a:r>
              <a:rPr lang="en-US" sz="4800" b="1" i="1" u="sng" dirty="0" smtClean="0">
                <a:solidFill>
                  <a:srgbClr val="FF0000"/>
                </a:solidFill>
                <a:effectLst>
                  <a:outerShdw blurRad="38100" dist="38100" dir="2700000" algn="tl">
                    <a:srgbClr val="000000">
                      <a:alpha val="43137"/>
                    </a:srgbClr>
                  </a:outerShdw>
                </a:effectLst>
              </a:rPr>
              <a:t>rganic Solids</a:t>
            </a:r>
            <a:r>
              <a:rPr lang="en-US" sz="4800" b="1" i="1" u="sng" dirty="0">
                <a:solidFill>
                  <a:srgbClr val="FF0000"/>
                </a:solidFill>
                <a:effectLst>
                  <a:outerShdw blurRad="38100" dist="38100" dir="2700000" algn="tl">
                    <a:srgbClr val="000000">
                      <a:alpha val="43137"/>
                    </a:srgbClr>
                  </a:outerShdw>
                </a:effectLst>
              </a:rPr>
              <a:t>:</a:t>
            </a:r>
            <a:endParaRPr lang="en-US" sz="4800" i="1" dirty="0" smtClean="0">
              <a:solidFill>
                <a:srgbClr val="FF0000"/>
              </a:solidFill>
              <a:effectLst>
                <a:outerShdw blurRad="38100" dist="38100" dir="2700000" algn="tl">
                  <a:srgbClr val="000000">
                    <a:alpha val="43137"/>
                  </a:srgbClr>
                </a:outerShdw>
              </a:effectLst>
            </a:endParaRPr>
          </a:p>
          <a:p>
            <a:pPr marL="514350" indent="-514350" algn="l" rtl="0">
              <a:buNone/>
            </a:pPr>
            <a:endParaRPr lang="en-US" sz="4800" b="1" i="1" dirty="0"/>
          </a:p>
          <a:p>
            <a:pPr algn="l" rtl="0">
              <a:buNone/>
            </a:pPr>
            <a:r>
              <a:rPr lang="en-US" sz="4800" b="1" i="1" dirty="0" smtClean="0">
                <a:solidFill>
                  <a:srgbClr val="230AB6"/>
                </a:solidFill>
                <a:effectLst>
                  <a:outerShdw blurRad="38100" dist="38100" dir="2700000" algn="tl">
                    <a:srgbClr val="000000">
                      <a:alpha val="43137"/>
                    </a:srgbClr>
                  </a:outerShdw>
                </a:effectLst>
              </a:rPr>
              <a:t>1-  </a:t>
            </a:r>
            <a:r>
              <a:rPr lang="en-US" sz="4800" b="1" i="1" u="sng" dirty="0" smtClean="0">
                <a:solidFill>
                  <a:srgbClr val="230AB6"/>
                </a:solidFill>
                <a:effectLst>
                  <a:outerShdw blurRad="38100" dist="38100" dir="2700000" algn="tl">
                    <a:srgbClr val="000000">
                      <a:alpha val="43137"/>
                    </a:srgbClr>
                  </a:outerShdw>
                </a:effectLst>
              </a:rPr>
              <a:t>Non-protein </a:t>
            </a:r>
            <a:r>
              <a:rPr lang="en-US" sz="4800" b="1" i="1" u="sng" dirty="0">
                <a:solidFill>
                  <a:srgbClr val="230AB6"/>
                </a:solidFill>
                <a:effectLst>
                  <a:outerShdw blurRad="38100" dist="38100" dir="2700000" algn="tl">
                    <a:srgbClr val="000000">
                      <a:alpha val="43137"/>
                    </a:srgbClr>
                  </a:outerShdw>
                </a:effectLst>
              </a:rPr>
              <a:t>nitrogen</a:t>
            </a:r>
            <a:r>
              <a:rPr lang="en-US" sz="4800" i="1" dirty="0">
                <a:solidFill>
                  <a:srgbClr val="230AB6"/>
                </a:solidFill>
                <a:effectLst>
                  <a:outerShdw blurRad="38100" dist="38100" dir="2700000" algn="tl">
                    <a:srgbClr val="000000">
                      <a:alpha val="43137"/>
                    </a:srgbClr>
                  </a:outerShdw>
                </a:effectLst>
              </a:rPr>
              <a:t>: </a:t>
            </a:r>
            <a:endParaRPr lang="en-US" sz="4800" i="1" dirty="0" smtClean="0">
              <a:solidFill>
                <a:srgbClr val="230AB6"/>
              </a:solidFill>
              <a:effectLst>
                <a:outerShdw blurRad="38100" dist="38100" dir="2700000" algn="tl">
                  <a:srgbClr val="000000">
                    <a:alpha val="43137"/>
                  </a:srgbClr>
                </a:outerShdw>
              </a:effectLst>
            </a:endParaRPr>
          </a:p>
          <a:p>
            <a:pPr algn="l" rtl="0">
              <a:buNone/>
            </a:pPr>
            <a:endParaRPr lang="en-US" sz="4800" i="1" dirty="0" smtClean="0">
              <a:solidFill>
                <a:srgbClr val="230AB6"/>
              </a:solidFill>
            </a:endParaRPr>
          </a:p>
          <a:p>
            <a:pPr algn="l" rtl="0"/>
            <a:r>
              <a:rPr lang="en-US" sz="4800" b="1" i="1" dirty="0" smtClean="0">
                <a:solidFill>
                  <a:srgbClr val="230AB6"/>
                </a:solidFill>
              </a:rPr>
              <a:t>amino </a:t>
            </a:r>
            <a:r>
              <a:rPr lang="en-US" sz="4800" b="1" i="1" dirty="0">
                <a:solidFill>
                  <a:srgbClr val="230AB6"/>
                </a:solidFill>
              </a:rPr>
              <a:t>acids, </a:t>
            </a:r>
            <a:r>
              <a:rPr lang="en-US" sz="4800" b="1" i="1" dirty="0" smtClean="0">
                <a:solidFill>
                  <a:srgbClr val="230AB6"/>
                </a:solidFill>
              </a:rPr>
              <a:t>ammonia, urea</a:t>
            </a:r>
            <a:r>
              <a:rPr lang="en-US" sz="4800" b="1" i="1" dirty="0">
                <a:solidFill>
                  <a:srgbClr val="230AB6"/>
                </a:solidFill>
              </a:rPr>
              <a:t>, uric acid </a:t>
            </a:r>
            <a:r>
              <a:rPr lang="en-US" sz="4800" b="1" i="1" dirty="0" smtClean="0">
                <a:solidFill>
                  <a:srgbClr val="230AB6"/>
                </a:solidFill>
              </a:rPr>
              <a:t>, </a:t>
            </a:r>
            <a:r>
              <a:rPr lang="en-US" sz="4800" b="1" i="1" dirty="0" err="1" smtClean="0">
                <a:solidFill>
                  <a:srgbClr val="230AB6"/>
                </a:solidFill>
              </a:rPr>
              <a:t>creatine</a:t>
            </a:r>
            <a:r>
              <a:rPr lang="en-US" sz="4800" b="1" i="1" dirty="0" smtClean="0">
                <a:solidFill>
                  <a:srgbClr val="230AB6"/>
                </a:solidFill>
              </a:rPr>
              <a:t> &amp; </a:t>
            </a:r>
            <a:r>
              <a:rPr lang="en-US" sz="4800" b="1" i="1" dirty="0" err="1" smtClean="0">
                <a:solidFill>
                  <a:srgbClr val="230AB6"/>
                </a:solidFill>
              </a:rPr>
              <a:t>creatinine</a:t>
            </a:r>
            <a:endParaRPr lang="en-US" sz="4800" b="1" i="1" dirty="0" smtClean="0">
              <a:solidFill>
                <a:srgbClr val="230AB6"/>
              </a:solidFill>
            </a:endParaRPr>
          </a:p>
          <a:p>
            <a:pPr algn="l" rtl="0"/>
            <a:endParaRPr lang="en-US" sz="4800" b="1" i="1" dirty="0">
              <a:solidFill>
                <a:srgbClr val="230AB6"/>
              </a:solidFill>
            </a:endParaRPr>
          </a:p>
          <a:p>
            <a:pPr algn="l" rtl="0">
              <a:buNone/>
            </a:pPr>
            <a:r>
              <a:rPr lang="en-US" sz="4800" b="1" i="1" dirty="0" smtClean="0">
                <a:solidFill>
                  <a:srgbClr val="230AB6"/>
                </a:solidFill>
                <a:effectLst>
                  <a:outerShdw blurRad="38100" dist="38100" dir="2700000" algn="tl">
                    <a:srgbClr val="000000">
                      <a:alpha val="43137"/>
                    </a:srgbClr>
                  </a:outerShdw>
                </a:effectLst>
              </a:rPr>
              <a:t>2- </a:t>
            </a:r>
            <a:r>
              <a:rPr lang="en-US" sz="4800" b="1" i="1" u="sng" dirty="0" smtClean="0">
                <a:solidFill>
                  <a:srgbClr val="230AB6"/>
                </a:solidFill>
                <a:effectLst>
                  <a:outerShdw blurRad="38100" dist="38100" dir="2700000" algn="tl">
                    <a:srgbClr val="000000">
                      <a:alpha val="43137"/>
                    </a:srgbClr>
                  </a:outerShdw>
                </a:effectLst>
              </a:rPr>
              <a:t>Organic </a:t>
            </a:r>
            <a:r>
              <a:rPr lang="en-US" sz="4800" b="1" i="1" u="sng" dirty="0">
                <a:solidFill>
                  <a:srgbClr val="230AB6"/>
                </a:solidFill>
                <a:effectLst>
                  <a:outerShdw blurRad="38100" dist="38100" dir="2700000" algn="tl">
                    <a:srgbClr val="000000">
                      <a:alpha val="43137"/>
                    </a:srgbClr>
                  </a:outerShdw>
                </a:effectLst>
              </a:rPr>
              <a:t>acids</a:t>
            </a:r>
            <a:r>
              <a:rPr lang="en-US" sz="4800" i="1" u="sng" dirty="0">
                <a:solidFill>
                  <a:srgbClr val="230AB6"/>
                </a:solidFill>
                <a:effectLst>
                  <a:outerShdw blurRad="38100" dist="38100" dir="2700000" algn="tl">
                    <a:srgbClr val="000000">
                      <a:alpha val="43137"/>
                    </a:srgbClr>
                  </a:outerShdw>
                </a:effectLst>
              </a:rPr>
              <a:t>:</a:t>
            </a:r>
            <a:r>
              <a:rPr lang="en-US" sz="4800" i="1" dirty="0">
                <a:solidFill>
                  <a:srgbClr val="230AB6"/>
                </a:solidFill>
                <a:effectLst>
                  <a:outerShdw blurRad="38100" dist="38100" dir="2700000" algn="tl">
                    <a:srgbClr val="000000">
                      <a:alpha val="43137"/>
                    </a:srgbClr>
                  </a:outerShdw>
                </a:effectLst>
              </a:rPr>
              <a:t> </a:t>
            </a:r>
            <a:endParaRPr lang="en-US" sz="4800" i="1" dirty="0" smtClean="0">
              <a:solidFill>
                <a:srgbClr val="230AB6"/>
              </a:solidFill>
              <a:effectLst>
                <a:outerShdw blurRad="38100" dist="38100" dir="2700000" algn="tl">
                  <a:srgbClr val="000000">
                    <a:alpha val="43137"/>
                  </a:srgbClr>
                </a:outerShdw>
              </a:effectLst>
            </a:endParaRPr>
          </a:p>
          <a:p>
            <a:pPr algn="l" rtl="0">
              <a:buNone/>
            </a:pPr>
            <a:endParaRPr lang="en-US" sz="4800" i="1" dirty="0" smtClean="0">
              <a:solidFill>
                <a:srgbClr val="230AB6"/>
              </a:solidFill>
            </a:endParaRPr>
          </a:p>
          <a:p>
            <a:pPr algn="l" rtl="0"/>
            <a:r>
              <a:rPr lang="en-US" sz="4800" b="1" i="1" dirty="0" smtClean="0">
                <a:solidFill>
                  <a:srgbClr val="230AB6"/>
                </a:solidFill>
              </a:rPr>
              <a:t>lactic </a:t>
            </a:r>
            <a:r>
              <a:rPr lang="en-US" sz="4800" b="1" i="1" dirty="0">
                <a:solidFill>
                  <a:srgbClr val="230AB6"/>
                </a:solidFill>
              </a:rPr>
              <a:t>acid, citric </a:t>
            </a:r>
            <a:r>
              <a:rPr lang="en-US" sz="4800" b="1" i="1" dirty="0" smtClean="0">
                <a:solidFill>
                  <a:srgbClr val="230AB6"/>
                </a:solidFill>
              </a:rPr>
              <a:t>acid &amp;  </a:t>
            </a:r>
            <a:r>
              <a:rPr lang="en-US" sz="4800" b="1" i="1" dirty="0">
                <a:solidFill>
                  <a:srgbClr val="230AB6"/>
                </a:solidFill>
              </a:rPr>
              <a:t>oxalic </a:t>
            </a:r>
            <a:r>
              <a:rPr lang="en-US" sz="4800" b="1" i="1" dirty="0" smtClean="0">
                <a:solidFill>
                  <a:srgbClr val="230AB6"/>
                </a:solidFill>
              </a:rPr>
              <a:t>acid</a:t>
            </a:r>
          </a:p>
          <a:p>
            <a:pPr algn="l" rtl="0"/>
            <a:r>
              <a:rPr lang="en-US" sz="4800" b="1" i="1" dirty="0" err="1" smtClean="0">
                <a:solidFill>
                  <a:srgbClr val="230AB6"/>
                </a:solidFill>
              </a:rPr>
              <a:t>ketone</a:t>
            </a:r>
            <a:r>
              <a:rPr lang="en-US" sz="4800" b="1" i="1" dirty="0" smtClean="0">
                <a:solidFill>
                  <a:srgbClr val="230AB6"/>
                </a:solidFill>
              </a:rPr>
              <a:t> bodies (few amounts)</a:t>
            </a:r>
          </a:p>
          <a:p>
            <a:pPr algn="l" rtl="0"/>
            <a:endParaRPr lang="en-US" sz="4800" b="1" i="1" dirty="0">
              <a:solidFill>
                <a:srgbClr val="230AB6"/>
              </a:solidFill>
            </a:endParaRPr>
          </a:p>
          <a:p>
            <a:pPr algn="l" rtl="0">
              <a:buNone/>
            </a:pPr>
            <a:r>
              <a:rPr lang="en-US" sz="4800" b="1" i="1" dirty="0" smtClean="0">
                <a:solidFill>
                  <a:srgbClr val="230AB6"/>
                </a:solidFill>
                <a:effectLst>
                  <a:outerShdw blurRad="38100" dist="38100" dir="2700000" algn="tl">
                    <a:srgbClr val="000000">
                      <a:alpha val="43137"/>
                    </a:srgbClr>
                  </a:outerShdw>
                </a:effectLst>
              </a:rPr>
              <a:t>3- </a:t>
            </a:r>
            <a:r>
              <a:rPr lang="en-US" sz="4800" b="1" i="1" u="sng" dirty="0" smtClean="0">
                <a:solidFill>
                  <a:srgbClr val="230AB6"/>
                </a:solidFill>
                <a:effectLst>
                  <a:outerShdw blurRad="38100" dist="38100" dir="2700000" algn="tl">
                    <a:srgbClr val="000000">
                      <a:alpha val="43137"/>
                    </a:srgbClr>
                  </a:outerShdw>
                </a:effectLst>
              </a:rPr>
              <a:t>Sugars</a:t>
            </a:r>
            <a:r>
              <a:rPr lang="en-US" sz="4800" b="1" i="1" u="sng" dirty="0">
                <a:solidFill>
                  <a:srgbClr val="230AB6"/>
                </a:solidFill>
                <a:effectLst>
                  <a:outerShdw blurRad="38100" dist="38100" dir="2700000" algn="tl">
                    <a:srgbClr val="000000">
                      <a:alpha val="43137"/>
                    </a:srgbClr>
                  </a:outerShdw>
                </a:effectLst>
              </a:rPr>
              <a:t>:</a:t>
            </a:r>
            <a:r>
              <a:rPr lang="en-US" sz="4800" b="1" i="1" dirty="0">
                <a:solidFill>
                  <a:srgbClr val="230AB6"/>
                </a:solidFill>
                <a:effectLst>
                  <a:outerShdw blurRad="38100" dist="38100" dir="2700000" algn="tl">
                    <a:srgbClr val="000000">
                      <a:alpha val="43137"/>
                    </a:srgbClr>
                  </a:outerShdw>
                </a:effectLst>
              </a:rPr>
              <a:t> </a:t>
            </a:r>
            <a:r>
              <a:rPr lang="en-US" sz="4800" i="1" dirty="0" smtClean="0">
                <a:solidFill>
                  <a:srgbClr val="230AB6"/>
                </a:solidFill>
                <a:effectLst>
                  <a:outerShdw blurRad="38100" dist="38100" dir="2700000" algn="tl">
                    <a:srgbClr val="000000">
                      <a:alpha val="43137"/>
                    </a:srgbClr>
                  </a:outerShdw>
                </a:effectLst>
              </a:rPr>
              <a:t> </a:t>
            </a:r>
          </a:p>
          <a:p>
            <a:pPr algn="l" rtl="0">
              <a:buNone/>
            </a:pPr>
            <a:endParaRPr lang="en-US" sz="4800" i="1" dirty="0" smtClean="0">
              <a:solidFill>
                <a:srgbClr val="230AB6"/>
              </a:solidFill>
            </a:endParaRPr>
          </a:p>
          <a:p>
            <a:pPr algn="l" rtl="0"/>
            <a:r>
              <a:rPr lang="en-US" sz="4800" b="1" i="1" dirty="0" smtClean="0">
                <a:solidFill>
                  <a:srgbClr val="230AB6"/>
                </a:solidFill>
              </a:rPr>
              <a:t>Normally </a:t>
            </a:r>
            <a:r>
              <a:rPr lang="en-US" sz="4800" b="1" i="1" u="sng" dirty="0">
                <a:solidFill>
                  <a:srgbClr val="230AB6"/>
                </a:solidFill>
              </a:rPr>
              <a:t>not more </a:t>
            </a:r>
            <a:r>
              <a:rPr lang="en-US" sz="4800" b="1" i="1" dirty="0">
                <a:solidFill>
                  <a:srgbClr val="230AB6"/>
                </a:solidFill>
              </a:rPr>
              <a:t>than 1g of sugars is excreted in the urine per day. </a:t>
            </a:r>
            <a:endParaRPr lang="en-US" sz="4800" b="1" i="1" dirty="0" smtClean="0">
              <a:solidFill>
                <a:srgbClr val="230AB6"/>
              </a:solidFill>
            </a:endParaRPr>
          </a:p>
          <a:p>
            <a:pPr algn="l" rtl="0"/>
            <a:r>
              <a:rPr lang="en-US" sz="4800" b="1" i="1" dirty="0" smtClean="0">
                <a:solidFill>
                  <a:srgbClr val="230AB6"/>
                </a:solidFill>
              </a:rPr>
              <a:t>Sugars </a:t>
            </a:r>
            <a:r>
              <a:rPr lang="en-US" sz="4800" b="1" i="1" dirty="0">
                <a:solidFill>
                  <a:srgbClr val="230AB6"/>
                </a:solidFill>
              </a:rPr>
              <a:t>cannot be detected by ordinary tests. </a:t>
            </a:r>
            <a:endParaRPr lang="en-US" sz="4800" b="1" i="1" dirty="0" smtClean="0">
              <a:solidFill>
                <a:srgbClr val="230AB6"/>
              </a:solidFill>
            </a:endParaRPr>
          </a:p>
          <a:p>
            <a:pPr algn="l" rtl="0"/>
            <a:r>
              <a:rPr lang="en-US" sz="4800" b="1" i="1" dirty="0" smtClean="0">
                <a:solidFill>
                  <a:srgbClr val="230AB6"/>
                </a:solidFill>
              </a:rPr>
              <a:t>Very small amounts of glucose </a:t>
            </a:r>
            <a:r>
              <a:rPr lang="en-US" sz="4800" b="1" i="1" u="sng" dirty="0" smtClean="0">
                <a:solidFill>
                  <a:srgbClr val="230AB6"/>
                </a:solidFill>
              </a:rPr>
              <a:t>not exceeding 150 mg of glucose </a:t>
            </a:r>
            <a:r>
              <a:rPr lang="en-US" sz="4800" b="1" i="1" dirty="0" smtClean="0">
                <a:solidFill>
                  <a:srgbClr val="230AB6"/>
                </a:solidFill>
              </a:rPr>
              <a:t>are normally excreted per day. </a:t>
            </a:r>
          </a:p>
          <a:p>
            <a:pPr algn="l" rtl="0"/>
            <a:r>
              <a:rPr lang="en-US" sz="4800" b="1" i="1" dirty="0" smtClean="0">
                <a:solidFill>
                  <a:srgbClr val="230AB6"/>
                </a:solidFill>
              </a:rPr>
              <a:t>Other sugars present in urine are: pentose and lactose .</a:t>
            </a:r>
          </a:p>
          <a:p>
            <a:pPr algn="l" rtl="0"/>
            <a:r>
              <a:rPr lang="en-US" sz="4800" b="1" i="1" dirty="0" err="1" smtClean="0">
                <a:solidFill>
                  <a:srgbClr val="230AB6"/>
                </a:solidFill>
              </a:rPr>
              <a:t>Lactosuria</a:t>
            </a:r>
            <a:r>
              <a:rPr lang="en-US" sz="4800" b="1" i="1" dirty="0" smtClean="0">
                <a:solidFill>
                  <a:srgbClr val="230AB6"/>
                </a:solidFill>
              </a:rPr>
              <a:t> </a:t>
            </a:r>
            <a:r>
              <a:rPr lang="en-US" sz="4800" b="1" i="1" dirty="0">
                <a:solidFill>
                  <a:srgbClr val="230AB6"/>
                </a:solidFill>
              </a:rPr>
              <a:t>occurs in </a:t>
            </a:r>
            <a:r>
              <a:rPr lang="en-US" sz="4800" b="1" i="1" dirty="0" smtClean="0">
                <a:solidFill>
                  <a:srgbClr val="230AB6"/>
                </a:solidFill>
              </a:rPr>
              <a:t>infant </a:t>
            </a:r>
            <a:r>
              <a:rPr lang="en-US" sz="4800" b="1" i="1" dirty="0">
                <a:solidFill>
                  <a:srgbClr val="230AB6"/>
                </a:solidFill>
              </a:rPr>
              <a:t>and in women during the late </a:t>
            </a:r>
            <a:r>
              <a:rPr lang="en-US" sz="4800" b="1" i="1" dirty="0" smtClean="0">
                <a:solidFill>
                  <a:srgbClr val="230AB6"/>
                </a:solidFill>
              </a:rPr>
              <a:t>months </a:t>
            </a:r>
            <a:r>
              <a:rPr lang="en-US" sz="4800" b="1" i="1" dirty="0">
                <a:solidFill>
                  <a:srgbClr val="230AB6"/>
                </a:solidFill>
              </a:rPr>
              <a:t>of pregnancy and </a:t>
            </a:r>
            <a:r>
              <a:rPr lang="en-US" sz="4800" b="1" i="1" dirty="0" smtClean="0">
                <a:solidFill>
                  <a:srgbClr val="230AB6"/>
                </a:solidFill>
              </a:rPr>
              <a:t>during </a:t>
            </a:r>
            <a:r>
              <a:rPr lang="en-US" sz="4800" b="1" i="1" dirty="0">
                <a:solidFill>
                  <a:srgbClr val="230AB6"/>
                </a:solidFill>
              </a:rPr>
              <a:t>lactation </a:t>
            </a:r>
          </a:p>
        </p:txBody>
      </p:sp>
      <p:sp>
        <p:nvSpPr>
          <p:cNvPr id="4" name="Title 1"/>
          <p:cNvSpPr>
            <a:spLocks noGrp="1"/>
          </p:cNvSpPr>
          <p:nvPr>
            <p:ph type="title"/>
          </p:nvPr>
        </p:nvSpPr>
        <p:spPr>
          <a:xfrm>
            <a:off x="285750" y="366184"/>
            <a:ext cx="6400800" cy="1259416"/>
          </a:xfrm>
          <a:solidFill>
            <a:schemeClr val="accent5">
              <a:lumMod val="20000"/>
              <a:lumOff val="80000"/>
            </a:schemeClr>
          </a:solidFill>
          <a:ln>
            <a:solidFill>
              <a:schemeClr val="accent1"/>
            </a:solidFill>
          </a:ln>
        </p:spPr>
        <p:txBody>
          <a:bodyPr>
            <a:noAutofit/>
          </a:bodyPr>
          <a:lstStyle/>
          <a:p>
            <a:r>
              <a:rPr lang="en-US" sz="3200" b="1" dirty="0" smtClean="0">
                <a:solidFill>
                  <a:srgbClr val="FF0000"/>
                </a:solidFill>
              </a:rPr>
              <a:t/>
            </a:r>
            <a:br>
              <a:rPr lang="en-US" sz="3200" b="1" dirty="0" smtClean="0">
                <a:solidFill>
                  <a:srgbClr val="FF0000"/>
                </a:solidFill>
              </a:rPr>
            </a:br>
            <a:r>
              <a:rPr lang="en-US" sz="3200" b="1" dirty="0" smtClean="0">
                <a:solidFill>
                  <a:srgbClr val="FF0000"/>
                </a:solidFill>
              </a:rPr>
              <a:t>URINE ANALYSIS</a:t>
            </a:r>
            <a:br>
              <a:rPr lang="en-US" sz="3200" b="1" dirty="0" smtClean="0">
                <a:solidFill>
                  <a:srgbClr val="FF0000"/>
                </a:solidFill>
              </a:rPr>
            </a:br>
            <a:r>
              <a:rPr lang="en-US" sz="3200" b="1" u="sng" dirty="0" smtClean="0">
                <a:solidFill>
                  <a:srgbClr val="FF0000"/>
                </a:solidFill>
                <a:effectLst>
                  <a:outerShdw blurRad="38100" dist="38100" dir="2700000" algn="tl">
                    <a:srgbClr val="000000">
                      <a:alpha val="43137"/>
                    </a:srgbClr>
                  </a:outerShdw>
                </a:effectLst>
              </a:rPr>
              <a:t>Chemical Examination</a:t>
            </a:r>
            <a:r>
              <a:rPr lang="en-US" sz="3200" b="1" dirty="0" smtClean="0">
                <a:solidFill>
                  <a:srgbClr val="FF0000"/>
                </a:solidFill>
                <a:effectLst>
                  <a:outerShdw blurRad="38100" dist="38100" dir="2700000" algn="tl">
                    <a:srgbClr val="000000">
                      <a:alpha val="43137"/>
                    </a:srgbClr>
                  </a:outerShdw>
                </a:effectLst>
              </a:rPr>
              <a:t/>
            </a:r>
            <a:br>
              <a:rPr lang="en-US" sz="3200" b="1" dirty="0" smtClean="0">
                <a:solidFill>
                  <a:srgbClr val="FF0000"/>
                </a:solidFill>
                <a:effectLst>
                  <a:outerShdw blurRad="38100" dist="38100" dir="2700000" algn="tl">
                    <a:srgbClr val="000000">
                      <a:alpha val="43137"/>
                    </a:srgbClr>
                  </a:outerShdw>
                </a:effectLst>
              </a:rPr>
            </a:br>
            <a:endParaRPr lang="en-US" sz="3200" b="1" dirty="0">
              <a:solidFill>
                <a:srgbClr val="FF0000"/>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42900" y="2133600"/>
            <a:ext cx="6172200" cy="6502400"/>
          </a:xfrm>
          <a:ln>
            <a:solidFill>
              <a:schemeClr val="accent1"/>
            </a:solidFill>
          </a:ln>
        </p:spPr>
        <p:txBody>
          <a:bodyPr>
            <a:normAutofit fontScale="32500" lnSpcReduction="20000"/>
          </a:bodyPr>
          <a:lstStyle/>
          <a:p>
            <a:pPr>
              <a:buNone/>
            </a:pPr>
            <a:endParaRPr lang="en-US" sz="4300" b="1" u="sng" dirty="0" smtClean="0"/>
          </a:p>
          <a:p>
            <a:pPr algn="ctr" rtl="0">
              <a:buNone/>
            </a:pPr>
            <a:endParaRPr lang="en-US" sz="9800" b="1" u="sng" dirty="0" smtClean="0">
              <a:solidFill>
                <a:srgbClr val="FF0000"/>
              </a:solidFill>
              <a:effectLst>
                <a:outerShdw blurRad="38100" dist="38100" dir="2700000" algn="tl">
                  <a:srgbClr val="000000">
                    <a:alpha val="43137"/>
                  </a:srgbClr>
                </a:outerShdw>
              </a:effectLst>
            </a:endParaRPr>
          </a:p>
          <a:p>
            <a:pPr algn="ctr" rtl="0">
              <a:buNone/>
            </a:pPr>
            <a:r>
              <a:rPr lang="en-US" sz="9800" b="1" u="sng" dirty="0" smtClean="0">
                <a:solidFill>
                  <a:srgbClr val="FF0000"/>
                </a:solidFill>
                <a:effectLst>
                  <a:outerShdw blurRad="38100" dist="38100" dir="2700000" algn="tl">
                    <a:srgbClr val="000000">
                      <a:alpha val="43137"/>
                    </a:srgbClr>
                  </a:outerShdw>
                </a:effectLst>
              </a:rPr>
              <a:t>Abnormal </a:t>
            </a:r>
            <a:r>
              <a:rPr lang="en-US" sz="9800" b="1" u="sng" dirty="0">
                <a:solidFill>
                  <a:srgbClr val="FF0000"/>
                </a:solidFill>
                <a:effectLst>
                  <a:outerShdw blurRad="38100" dist="38100" dir="2700000" algn="tl">
                    <a:srgbClr val="000000">
                      <a:alpha val="43137"/>
                    </a:srgbClr>
                  </a:outerShdw>
                </a:effectLst>
              </a:rPr>
              <a:t>Constituents of </a:t>
            </a:r>
            <a:r>
              <a:rPr lang="en-US" sz="9800" b="1" u="sng" dirty="0" smtClean="0">
                <a:solidFill>
                  <a:srgbClr val="FF0000"/>
                </a:solidFill>
                <a:effectLst>
                  <a:outerShdw blurRad="38100" dist="38100" dir="2700000" algn="tl">
                    <a:srgbClr val="000000">
                      <a:alpha val="43137"/>
                    </a:srgbClr>
                  </a:outerShdw>
                </a:effectLst>
              </a:rPr>
              <a:t>Urine</a:t>
            </a:r>
          </a:p>
          <a:p>
            <a:pPr algn="ctr" rtl="0">
              <a:buNone/>
            </a:pPr>
            <a:endParaRPr lang="en-US" sz="5800" b="1" u="sng" dirty="0" smtClean="0">
              <a:solidFill>
                <a:srgbClr val="FF0000"/>
              </a:solidFill>
              <a:effectLst>
                <a:outerShdw blurRad="38100" dist="38100" dir="2700000" algn="tl">
                  <a:srgbClr val="000000">
                    <a:alpha val="43137"/>
                  </a:srgbClr>
                </a:outerShdw>
              </a:effectLst>
            </a:endParaRPr>
          </a:p>
          <a:p>
            <a:pPr algn="ctr" rtl="0">
              <a:buNone/>
            </a:pPr>
            <a:endParaRPr lang="en-US" b="1" i="1" u="sng" dirty="0" smtClean="0">
              <a:solidFill>
                <a:srgbClr val="FF0000"/>
              </a:solidFill>
              <a:effectLst>
                <a:outerShdw blurRad="38100" dist="38100" dir="2700000" algn="tl">
                  <a:srgbClr val="000000">
                    <a:alpha val="43137"/>
                  </a:srgbClr>
                </a:outerShdw>
              </a:effectLst>
            </a:endParaRPr>
          </a:p>
          <a:p>
            <a:pPr algn="l" rtl="0">
              <a:buNone/>
            </a:pPr>
            <a:r>
              <a:rPr lang="en-US" sz="8000" b="1" i="1" dirty="0" smtClean="0">
                <a:solidFill>
                  <a:srgbClr val="FF0000"/>
                </a:solidFill>
                <a:effectLst>
                  <a:outerShdw blurRad="38100" dist="38100" dir="2700000" algn="tl">
                    <a:srgbClr val="000000">
                      <a:alpha val="43137"/>
                    </a:srgbClr>
                  </a:outerShdw>
                </a:effectLst>
              </a:rPr>
              <a:t>1- Proteins (</a:t>
            </a:r>
            <a:r>
              <a:rPr lang="en-US" sz="8000" b="1" i="1" dirty="0" err="1" smtClean="0">
                <a:solidFill>
                  <a:srgbClr val="FF0000"/>
                </a:solidFill>
                <a:effectLst>
                  <a:outerShdw blurRad="38100" dist="38100" dir="2700000" algn="tl">
                    <a:srgbClr val="000000">
                      <a:alpha val="43137"/>
                    </a:srgbClr>
                  </a:outerShdw>
                </a:effectLst>
              </a:rPr>
              <a:t>proteinuria</a:t>
            </a:r>
            <a:r>
              <a:rPr lang="en-US" sz="8000" b="1" i="1" dirty="0" smtClean="0">
                <a:solidFill>
                  <a:srgbClr val="FF0000"/>
                </a:solidFill>
                <a:effectLst>
                  <a:outerShdw blurRad="38100" dist="38100" dir="2700000" algn="tl">
                    <a:srgbClr val="000000">
                      <a:alpha val="43137"/>
                    </a:srgbClr>
                  </a:outerShdw>
                </a:effectLst>
              </a:rPr>
              <a:t>)</a:t>
            </a:r>
          </a:p>
          <a:p>
            <a:pPr algn="l" rtl="0">
              <a:buNone/>
            </a:pPr>
            <a:r>
              <a:rPr lang="en-US" sz="8000" b="1" i="1" dirty="0" smtClean="0">
                <a:solidFill>
                  <a:srgbClr val="FF0000"/>
                </a:solidFill>
                <a:effectLst>
                  <a:outerShdw blurRad="38100" dist="38100" dir="2700000" algn="tl">
                    <a:srgbClr val="000000">
                      <a:alpha val="43137"/>
                    </a:srgbClr>
                  </a:outerShdw>
                </a:effectLst>
              </a:rPr>
              <a:t>2- Sugars (</a:t>
            </a:r>
            <a:r>
              <a:rPr lang="en-US" sz="8000" b="1" i="1" dirty="0" err="1" smtClean="0">
                <a:solidFill>
                  <a:srgbClr val="FF0000"/>
                </a:solidFill>
                <a:effectLst>
                  <a:outerShdw blurRad="38100" dist="38100" dir="2700000" algn="tl">
                    <a:srgbClr val="000000">
                      <a:alpha val="43137"/>
                    </a:srgbClr>
                  </a:outerShdw>
                </a:effectLst>
              </a:rPr>
              <a:t>glucosuria</a:t>
            </a:r>
            <a:r>
              <a:rPr lang="en-US" sz="8000" b="1" i="1" dirty="0" smtClean="0">
                <a:solidFill>
                  <a:srgbClr val="FF0000"/>
                </a:solidFill>
                <a:effectLst>
                  <a:outerShdw blurRad="38100" dist="38100" dir="2700000" algn="tl">
                    <a:srgbClr val="000000">
                      <a:alpha val="43137"/>
                    </a:srgbClr>
                  </a:outerShdw>
                </a:effectLst>
              </a:rPr>
              <a:t>, </a:t>
            </a:r>
            <a:r>
              <a:rPr lang="en-US" sz="8000" b="1" i="1" dirty="0" err="1" smtClean="0">
                <a:solidFill>
                  <a:srgbClr val="FF0000"/>
                </a:solidFill>
                <a:effectLst>
                  <a:outerShdw blurRad="38100" dist="38100" dir="2700000" algn="tl">
                    <a:srgbClr val="000000">
                      <a:alpha val="43137"/>
                    </a:srgbClr>
                  </a:outerShdw>
                </a:effectLst>
              </a:rPr>
              <a:t>fructosuria</a:t>
            </a:r>
            <a:r>
              <a:rPr lang="en-US" sz="8000" b="1" i="1" dirty="0" smtClean="0">
                <a:solidFill>
                  <a:srgbClr val="FF0000"/>
                </a:solidFill>
                <a:effectLst>
                  <a:outerShdw blurRad="38100" dist="38100" dir="2700000" algn="tl">
                    <a:srgbClr val="000000">
                      <a:alpha val="43137"/>
                    </a:srgbClr>
                  </a:outerShdw>
                </a:effectLst>
              </a:rPr>
              <a:t> &amp;</a:t>
            </a:r>
          </a:p>
          <a:p>
            <a:pPr algn="l" rtl="0">
              <a:buNone/>
            </a:pPr>
            <a:r>
              <a:rPr lang="en-US" sz="8000" b="1" i="1" dirty="0" smtClean="0">
                <a:solidFill>
                  <a:srgbClr val="FF0000"/>
                </a:solidFill>
                <a:effectLst>
                  <a:outerShdw blurRad="38100" dist="38100" dir="2700000" algn="tl">
                    <a:srgbClr val="000000">
                      <a:alpha val="43137"/>
                    </a:srgbClr>
                  </a:outerShdw>
                </a:effectLst>
              </a:rPr>
              <a:t>                   </a:t>
            </a:r>
            <a:r>
              <a:rPr lang="en-US" sz="8000" b="1" i="1" dirty="0" err="1" smtClean="0">
                <a:solidFill>
                  <a:srgbClr val="FF0000"/>
                </a:solidFill>
                <a:effectLst>
                  <a:outerShdw blurRad="38100" dist="38100" dir="2700000" algn="tl">
                    <a:srgbClr val="000000">
                      <a:alpha val="43137"/>
                    </a:srgbClr>
                  </a:outerShdw>
                </a:effectLst>
              </a:rPr>
              <a:t>galactosuria</a:t>
            </a:r>
            <a:r>
              <a:rPr lang="en-US" sz="8000" b="1" i="1" dirty="0" smtClean="0">
                <a:solidFill>
                  <a:srgbClr val="FF0000"/>
                </a:solidFill>
                <a:effectLst>
                  <a:outerShdw blurRad="38100" dist="38100" dir="2700000" algn="tl">
                    <a:srgbClr val="000000">
                      <a:alpha val="43137"/>
                    </a:srgbClr>
                  </a:outerShdw>
                </a:effectLst>
              </a:rPr>
              <a:t>) </a:t>
            </a:r>
          </a:p>
          <a:p>
            <a:pPr algn="l" rtl="0">
              <a:buNone/>
            </a:pPr>
            <a:r>
              <a:rPr lang="en-US" sz="8000" b="1" i="1" dirty="0" smtClean="0">
                <a:solidFill>
                  <a:srgbClr val="FF0000"/>
                </a:solidFill>
                <a:effectLst>
                  <a:outerShdw blurRad="38100" dist="38100" dir="2700000" algn="tl">
                    <a:srgbClr val="000000">
                      <a:alpha val="43137"/>
                    </a:srgbClr>
                  </a:outerShdw>
                </a:effectLst>
              </a:rPr>
              <a:t>3- </a:t>
            </a:r>
            <a:r>
              <a:rPr lang="en-US" sz="8000" b="1" i="1" dirty="0" err="1" smtClean="0">
                <a:solidFill>
                  <a:srgbClr val="FF0000"/>
                </a:solidFill>
                <a:effectLst>
                  <a:outerShdw blurRad="38100" dist="38100" dir="2700000" algn="tl">
                    <a:srgbClr val="000000">
                      <a:alpha val="43137"/>
                    </a:srgbClr>
                  </a:outerShdw>
                </a:effectLst>
              </a:rPr>
              <a:t>ketone</a:t>
            </a:r>
            <a:r>
              <a:rPr lang="en-US" sz="8000" b="1" i="1" dirty="0" smtClean="0">
                <a:solidFill>
                  <a:srgbClr val="FF0000"/>
                </a:solidFill>
                <a:effectLst>
                  <a:outerShdw blurRad="38100" dist="38100" dir="2700000" algn="tl">
                    <a:srgbClr val="000000">
                      <a:alpha val="43137"/>
                    </a:srgbClr>
                  </a:outerShdw>
                </a:effectLst>
              </a:rPr>
              <a:t> Bodies (</a:t>
            </a:r>
            <a:r>
              <a:rPr lang="en-US" sz="8000" b="1" i="1" dirty="0" err="1" smtClean="0">
                <a:solidFill>
                  <a:srgbClr val="FF0000"/>
                </a:solidFill>
                <a:effectLst>
                  <a:outerShdw blurRad="38100" dist="38100" dir="2700000" algn="tl">
                    <a:srgbClr val="000000">
                      <a:alpha val="43137"/>
                    </a:srgbClr>
                  </a:outerShdw>
                </a:effectLst>
              </a:rPr>
              <a:t>ketonuria</a:t>
            </a:r>
            <a:r>
              <a:rPr lang="en-US" sz="8000" b="1" i="1" dirty="0" smtClean="0">
                <a:solidFill>
                  <a:srgbClr val="FF0000"/>
                </a:solidFill>
                <a:effectLst>
                  <a:outerShdw blurRad="38100" dist="38100" dir="2700000" algn="tl">
                    <a:srgbClr val="000000">
                      <a:alpha val="43137"/>
                    </a:srgbClr>
                  </a:outerShdw>
                </a:effectLst>
              </a:rPr>
              <a:t>)</a:t>
            </a:r>
          </a:p>
          <a:p>
            <a:pPr algn="l" rtl="0">
              <a:buNone/>
            </a:pPr>
            <a:r>
              <a:rPr lang="en-US" sz="8000" b="1" i="1" dirty="0" smtClean="0">
                <a:solidFill>
                  <a:srgbClr val="FF0000"/>
                </a:solidFill>
                <a:effectLst>
                  <a:outerShdw blurRad="38100" dist="38100" dir="2700000" algn="tl">
                    <a:srgbClr val="000000">
                      <a:alpha val="43137"/>
                    </a:srgbClr>
                  </a:outerShdw>
                </a:effectLst>
              </a:rPr>
              <a:t>4- Billirubin (</a:t>
            </a:r>
            <a:r>
              <a:rPr lang="en-US" sz="8000" b="1" i="1" dirty="0" err="1" smtClean="0">
                <a:solidFill>
                  <a:srgbClr val="FF0000"/>
                </a:solidFill>
                <a:effectLst>
                  <a:outerShdw blurRad="38100" dist="38100" dir="2700000" algn="tl">
                    <a:srgbClr val="000000">
                      <a:alpha val="43137"/>
                    </a:srgbClr>
                  </a:outerShdw>
                </a:effectLst>
              </a:rPr>
              <a:t>billirubinuria</a:t>
            </a:r>
            <a:r>
              <a:rPr lang="en-US" sz="8000" b="1" i="1" dirty="0" smtClean="0">
                <a:solidFill>
                  <a:srgbClr val="FF0000"/>
                </a:solidFill>
                <a:effectLst>
                  <a:outerShdw blurRad="38100" dist="38100" dir="2700000" algn="tl">
                    <a:srgbClr val="000000">
                      <a:alpha val="43137"/>
                    </a:srgbClr>
                  </a:outerShdw>
                </a:effectLst>
              </a:rPr>
              <a:t>) &amp; Bile Salts</a:t>
            </a:r>
          </a:p>
          <a:p>
            <a:pPr algn="l" rtl="0">
              <a:buNone/>
            </a:pPr>
            <a:r>
              <a:rPr lang="en-US" sz="8000" b="1" i="1" dirty="0">
                <a:solidFill>
                  <a:srgbClr val="FF0000"/>
                </a:solidFill>
                <a:effectLst>
                  <a:outerShdw blurRad="38100" dist="38100" dir="2700000" algn="tl">
                    <a:srgbClr val="000000">
                      <a:alpha val="43137"/>
                    </a:srgbClr>
                  </a:outerShdw>
                </a:effectLst>
              </a:rPr>
              <a:t>5</a:t>
            </a:r>
            <a:r>
              <a:rPr lang="en-US" sz="8000" b="1" i="1" dirty="0" smtClean="0">
                <a:solidFill>
                  <a:srgbClr val="FF0000"/>
                </a:solidFill>
                <a:effectLst>
                  <a:outerShdw blurRad="38100" dist="38100" dir="2700000" algn="tl">
                    <a:srgbClr val="000000">
                      <a:alpha val="43137"/>
                    </a:srgbClr>
                  </a:outerShdw>
                </a:effectLst>
              </a:rPr>
              <a:t>- Nitrites</a:t>
            </a:r>
          </a:p>
          <a:p>
            <a:pPr>
              <a:buNone/>
            </a:pPr>
            <a:endParaRPr lang="en-US" sz="5100" b="1" dirty="0" smtClean="0">
              <a:solidFill>
                <a:srgbClr val="FF0000"/>
              </a:solidFill>
              <a:effectLst>
                <a:outerShdw blurRad="38100" dist="38100" dir="2700000" algn="tl">
                  <a:srgbClr val="000000">
                    <a:alpha val="43137"/>
                  </a:srgbClr>
                </a:outerShdw>
              </a:effectLst>
            </a:endParaRPr>
          </a:p>
          <a:p>
            <a:pPr>
              <a:buNone/>
            </a:pPr>
            <a:endParaRPr lang="en-US" sz="5100" b="1" dirty="0" smtClean="0">
              <a:solidFill>
                <a:srgbClr val="FF0000"/>
              </a:solidFill>
              <a:effectLst>
                <a:outerShdw blurRad="38100" dist="38100" dir="2700000" algn="tl">
                  <a:srgbClr val="000000">
                    <a:alpha val="43137"/>
                  </a:srgbClr>
                </a:outerShdw>
              </a:effectLst>
            </a:endParaRPr>
          </a:p>
          <a:p>
            <a:pPr>
              <a:buNone/>
            </a:pPr>
            <a:endParaRPr lang="en-US" b="1" dirty="0">
              <a:solidFill>
                <a:srgbClr val="FF0000"/>
              </a:solidFill>
              <a:effectLst>
                <a:outerShdw blurRad="38100" dist="38100" dir="2700000" algn="tl">
                  <a:srgbClr val="000000">
                    <a:alpha val="43137"/>
                  </a:srgbClr>
                </a:outerShdw>
              </a:effectLst>
            </a:endParaRPr>
          </a:p>
          <a:p>
            <a:pPr>
              <a:buNone/>
            </a:pPr>
            <a:r>
              <a:rPr lang="en-US" sz="4300" b="1" dirty="0"/>
              <a:t> </a:t>
            </a:r>
          </a:p>
          <a:p>
            <a:pPr lvl="0">
              <a:buNone/>
            </a:pPr>
            <a:endParaRPr lang="en-US" b="1" dirty="0" smtClean="0"/>
          </a:p>
          <a:p>
            <a:pPr>
              <a:buNone/>
            </a:pPr>
            <a:r>
              <a:rPr lang="en-US" dirty="0"/>
              <a:t> </a:t>
            </a:r>
            <a:endParaRPr lang="en-US" b="1" dirty="0"/>
          </a:p>
          <a:p>
            <a:endParaRPr lang="en-US" dirty="0"/>
          </a:p>
        </p:txBody>
      </p:sp>
      <p:sp>
        <p:nvSpPr>
          <p:cNvPr id="4" name="Title 1"/>
          <p:cNvSpPr>
            <a:spLocks noGrp="1"/>
          </p:cNvSpPr>
          <p:nvPr>
            <p:ph type="title"/>
          </p:nvPr>
        </p:nvSpPr>
        <p:spPr>
          <a:solidFill>
            <a:schemeClr val="accent5">
              <a:lumMod val="20000"/>
              <a:lumOff val="80000"/>
            </a:schemeClr>
          </a:solidFill>
          <a:ln>
            <a:solidFill>
              <a:schemeClr val="accent1"/>
            </a:solidFill>
          </a:ln>
        </p:spPr>
        <p:txBody>
          <a:bodyPr>
            <a:noAutofit/>
          </a:bodyPr>
          <a:lstStyle/>
          <a:p>
            <a:r>
              <a:rPr lang="en-US" sz="3200" b="1" dirty="0" smtClean="0">
                <a:solidFill>
                  <a:srgbClr val="FF0000"/>
                </a:solidFill>
              </a:rPr>
              <a:t/>
            </a:r>
            <a:br>
              <a:rPr lang="en-US" sz="3200" b="1" dirty="0" smtClean="0">
                <a:solidFill>
                  <a:srgbClr val="FF0000"/>
                </a:solidFill>
              </a:rPr>
            </a:br>
            <a:r>
              <a:rPr lang="en-US" sz="3200" b="1" dirty="0" smtClean="0">
                <a:solidFill>
                  <a:srgbClr val="FF0000"/>
                </a:solidFill>
              </a:rPr>
              <a:t>URINE ANALYSIS</a:t>
            </a:r>
            <a:br>
              <a:rPr lang="en-US" sz="3200" b="1" dirty="0" smtClean="0">
                <a:solidFill>
                  <a:srgbClr val="FF0000"/>
                </a:solidFill>
              </a:rPr>
            </a:br>
            <a:r>
              <a:rPr lang="en-US" sz="3200" b="1" u="sng" dirty="0" smtClean="0">
                <a:solidFill>
                  <a:srgbClr val="FF0000"/>
                </a:solidFill>
                <a:effectLst>
                  <a:outerShdw blurRad="38100" dist="38100" dir="2700000" algn="tl">
                    <a:srgbClr val="000000">
                      <a:alpha val="43137"/>
                    </a:srgbClr>
                  </a:outerShdw>
                </a:effectLst>
              </a:rPr>
              <a:t>Chemical Examination</a:t>
            </a:r>
            <a:r>
              <a:rPr lang="en-US" sz="3200" b="1" dirty="0" smtClean="0">
                <a:solidFill>
                  <a:srgbClr val="FF0000"/>
                </a:solidFill>
                <a:effectLst>
                  <a:outerShdw blurRad="38100" dist="38100" dir="2700000" algn="tl">
                    <a:srgbClr val="000000">
                      <a:alpha val="43137"/>
                    </a:srgbClr>
                  </a:outerShdw>
                </a:effectLst>
              </a:rPr>
              <a:t/>
            </a:r>
            <a:br>
              <a:rPr lang="en-US" sz="3200" b="1" dirty="0" smtClean="0">
                <a:solidFill>
                  <a:srgbClr val="FF0000"/>
                </a:solidFill>
                <a:effectLst>
                  <a:outerShdw blurRad="38100" dist="38100" dir="2700000" algn="tl">
                    <a:srgbClr val="000000">
                      <a:alpha val="43137"/>
                    </a:srgbClr>
                  </a:outerShdw>
                </a:effectLst>
              </a:rPr>
            </a:br>
            <a:endParaRPr lang="en-US" sz="3200" b="1" dirty="0">
              <a:solidFill>
                <a:srgbClr val="FF0000"/>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ln>
            <a:solidFill>
              <a:schemeClr val="accent1"/>
            </a:solidFill>
          </a:ln>
        </p:spPr>
        <p:txBody>
          <a:bodyPr>
            <a:normAutofit/>
          </a:bodyPr>
          <a:lstStyle/>
          <a:p>
            <a:pPr algn="l" rtl="0">
              <a:lnSpc>
                <a:spcPct val="90000"/>
              </a:lnSpc>
            </a:pPr>
            <a:endParaRPr lang="en-US" altLang="zh-CN" sz="2200" dirty="0" smtClean="0">
              <a:solidFill>
                <a:srgbClr val="FF0000"/>
              </a:solidFill>
            </a:endParaRPr>
          </a:p>
          <a:p>
            <a:pPr algn="l" rtl="0">
              <a:lnSpc>
                <a:spcPct val="90000"/>
              </a:lnSpc>
              <a:buNone/>
            </a:pPr>
            <a:r>
              <a:rPr lang="en-US" altLang="zh-CN" sz="2200" dirty="0" smtClean="0">
                <a:solidFill>
                  <a:srgbClr val="FF0000"/>
                </a:solidFill>
              </a:rPr>
              <a:t>    </a:t>
            </a:r>
            <a:r>
              <a:rPr lang="en-US" sz="4400" dirty="0" smtClean="0">
                <a:solidFill>
                  <a:srgbClr val="FF0000"/>
                </a:solidFill>
              </a:rPr>
              <a:t>1- </a:t>
            </a:r>
            <a:r>
              <a:rPr lang="en-US" sz="4400" b="1" u="sng" dirty="0" smtClean="0">
                <a:solidFill>
                  <a:srgbClr val="FF0000"/>
                </a:solidFill>
                <a:effectLst>
                  <a:outerShdw blurRad="38100" dist="38100" dir="2700000" algn="tl">
                    <a:srgbClr val="000000">
                      <a:alpha val="43137"/>
                    </a:srgbClr>
                  </a:outerShdw>
                </a:effectLst>
              </a:rPr>
              <a:t>Proteins</a:t>
            </a:r>
            <a:r>
              <a:rPr lang="en-US" sz="4400" b="1" dirty="0" smtClean="0">
                <a:solidFill>
                  <a:srgbClr val="FF0000"/>
                </a:solidFill>
                <a:effectLst>
                  <a:outerShdw blurRad="38100" dist="38100" dir="2700000" algn="tl">
                    <a:srgbClr val="000000">
                      <a:alpha val="43137"/>
                    </a:srgbClr>
                  </a:outerShdw>
                </a:effectLst>
              </a:rPr>
              <a:t>: (</a:t>
            </a:r>
            <a:r>
              <a:rPr lang="en-US" sz="4400" b="1" dirty="0" err="1" smtClean="0">
                <a:solidFill>
                  <a:srgbClr val="FF0000"/>
                </a:solidFill>
                <a:effectLst>
                  <a:outerShdw blurRad="38100" dist="38100" dir="2700000" algn="tl">
                    <a:srgbClr val="000000">
                      <a:alpha val="43137"/>
                    </a:srgbClr>
                  </a:outerShdw>
                </a:effectLst>
              </a:rPr>
              <a:t>proteinuria</a:t>
            </a:r>
            <a:r>
              <a:rPr lang="en-US" sz="4400" b="1" dirty="0" smtClean="0">
                <a:solidFill>
                  <a:srgbClr val="FF0000"/>
                </a:solidFill>
                <a:effectLst>
                  <a:outerShdw blurRad="38100" dist="38100" dir="2700000" algn="tl">
                    <a:srgbClr val="000000">
                      <a:alpha val="43137"/>
                    </a:srgbClr>
                  </a:outerShdw>
                </a:effectLst>
              </a:rPr>
              <a:t>)</a:t>
            </a:r>
          </a:p>
          <a:p>
            <a:pPr algn="l" rtl="0">
              <a:lnSpc>
                <a:spcPct val="90000"/>
              </a:lnSpc>
              <a:buNone/>
            </a:pPr>
            <a:r>
              <a:rPr lang="en-US" altLang="zh-CN" sz="2200" dirty="0" smtClean="0">
                <a:solidFill>
                  <a:srgbClr val="FF0000"/>
                </a:solidFill>
              </a:rPr>
              <a:t>  </a:t>
            </a:r>
          </a:p>
          <a:p>
            <a:pPr algn="l" rtl="0">
              <a:lnSpc>
                <a:spcPct val="90000"/>
              </a:lnSpc>
              <a:buNone/>
            </a:pPr>
            <a:endParaRPr lang="en-US" altLang="zh-CN" sz="2200" dirty="0">
              <a:solidFill>
                <a:srgbClr val="FF0000"/>
              </a:solidFill>
            </a:endParaRPr>
          </a:p>
          <a:p>
            <a:pPr algn="l" rtl="0">
              <a:lnSpc>
                <a:spcPct val="90000"/>
              </a:lnSpc>
              <a:buNone/>
            </a:pPr>
            <a:r>
              <a:rPr lang="en-US" altLang="zh-CN" sz="2200" dirty="0" smtClean="0">
                <a:solidFill>
                  <a:srgbClr val="002060"/>
                </a:solidFill>
              </a:rPr>
              <a:t>      </a:t>
            </a:r>
            <a:r>
              <a:rPr lang="en-US" altLang="zh-CN" sz="2200" b="1" dirty="0" err="1" smtClean="0">
                <a:solidFill>
                  <a:srgbClr val="171FBF"/>
                </a:solidFill>
                <a:effectLst>
                  <a:outerShdw blurRad="38100" dist="38100" dir="2700000" algn="tl">
                    <a:srgbClr val="000000">
                      <a:alpha val="43137"/>
                    </a:srgbClr>
                  </a:outerShdw>
                </a:effectLst>
              </a:rPr>
              <a:t>Proteinuria</a:t>
            </a:r>
            <a:endParaRPr lang="en-US" altLang="zh-CN" sz="2200" b="1" dirty="0">
              <a:solidFill>
                <a:srgbClr val="171FBF"/>
              </a:solidFill>
              <a:effectLst>
                <a:outerShdw blurRad="38100" dist="38100" dir="2700000" algn="tl">
                  <a:srgbClr val="000000">
                    <a:alpha val="43137"/>
                  </a:srgbClr>
                </a:outerShdw>
              </a:effectLst>
            </a:endParaRPr>
          </a:p>
          <a:p>
            <a:pPr algn="l" rtl="0">
              <a:lnSpc>
                <a:spcPct val="90000"/>
              </a:lnSpc>
              <a:buNone/>
            </a:pPr>
            <a:r>
              <a:rPr lang="en-US" altLang="zh-CN" sz="2200" dirty="0" smtClean="0">
                <a:solidFill>
                  <a:srgbClr val="171FBF"/>
                </a:solidFill>
              </a:rPr>
              <a:t>      Presence of more than 150 mg proteins in urine in 24 hours detected by ordinary laboratory means </a:t>
            </a:r>
          </a:p>
          <a:p>
            <a:pPr algn="l" rtl="0">
              <a:lnSpc>
                <a:spcPct val="90000"/>
              </a:lnSpc>
              <a:buNone/>
            </a:pPr>
            <a:r>
              <a:rPr lang="en-US" altLang="zh-CN" sz="2200" dirty="0">
                <a:solidFill>
                  <a:srgbClr val="171FBF"/>
                </a:solidFill>
              </a:rPr>
              <a:t> </a:t>
            </a:r>
            <a:r>
              <a:rPr lang="en-US" altLang="zh-CN" sz="2200" dirty="0" smtClean="0">
                <a:solidFill>
                  <a:srgbClr val="171FBF"/>
                </a:solidFill>
              </a:rPr>
              <a:t>     </a:t>
            </a:r>
          </a:p>
          <a:p>
            <a:pPr algn="l" rtl="0">
              <a:lnSpc>
                <a:spcPct val="90000"/>
              </a:lnSpc>
              <a:buFont typeface="Wingdings" pitchFamily="2" charset="2"/>
              <a:buNone/>
            </a:pPr>
            <a:r>
              <a:rPr lang="en-US" altLang="zh-CN" sz="2200" dirty="0" smtClean="0">
                <a:solidFill>
                  <a:srgbClr val="171FBF"/>
                </a:solidFill>
              </a:rPr>
              <a:t>      </a:t>
            </a:r>
            <a:r>
              <a:rPr lang="en-US" altLang="zh-CN" sz="2200" dirty="0" smtClean="0">
                <a:solidFill>
                  <a:srgbClr val="171FBF"/>
                </a:solidFill>
                <a:effectLst>
                  <a:outerShdw blurRad="38100" dist="38100" dir="2700000" algn="tl">
                    <a:srgbClr val="000000">
                      <a:alpha val="43137"/>
                    </a:srgbClr>
                  </a:outerShdw>
                </a:effectLst>
              </a:rPr>
              <a:t>heavy </a:t>
            </a:r>
            <a:r>
              <a:rPr lang="en-US" altLang="zh-CN" sz="2200" dirty="0" err="1" smtClean="0">
                <a:solidFill>
                  <a:srgbClr val="171FBF"/>
                </a:solidFill>
                <a:effectLst>
                  <a:outerShdw blurRad="38100" dist="38100" dir="2700000" algn="tl">
                    <a:srgbClr val="000000">
                      <a:alpha val="43137"/>
                    </a:srgbClr>
                  </a:outerShdw>
                </a:effectLst>
              </a:rPr>
              <a:t>proteinuria</a:t>
            </a:r>
            <a:r>
              <a:rPr lang="en-US" altLang="zh-CN" sz="2200" dirty="0">
                <a:solidFill>
                  <a:srgbClr val="171FBF"/>
                </a:solidFill>
                <a:effectLst>
                  <a:outerShdw blurRad="38100" dist="38100" dir="2700000" algn="tl">
                    <a:srgbClr val="000000">
                      <a:alpha val="43137"/>
                    </a:srgbClr>
                  </a:outerShdw>
                </a:effectLst>
              </a:rPr>
              <a:t> </a:t>
            </a:r>
            <a:r>
              <a:rPr lang="en-US" altLang="zh-CN" sz="2200" dirty="0" smtClean="0">
                <a:solidFill>
                  <a:srgbClr val="171FBF"/>
                </a:solidFill>
              </a:rPr>
              <a:t>:        </a:t>
            </a:r>
            <a:r>
              <a:rPr lang="zh-CN" altLang="en-US" sz="2200" dirty="0" smtClean="0">
                <a:solidFill>
                  <a:srgbClr val="171FBF"/>
                </a:solidFill>
              </a:rPr>
              <a:t>＞</a:t>
            </a:r>
            <a:r>
              <a:rPr lang="en-US" altLang="zh-CN" sz="2200" dirty="0" smtClean="0">
                <a:solidFill>
                  <a:srgbClr val="171FBF"/>
                </a:solidFill>
              </a:rPr>
              <a:t>4  gm/24 hours</a:t>
            </a:r>
          </a:p>
          <a:p>
            <a:pPr algn="l" rtl="0">
              <a:lnSpc>
                <a:spcPct val="90000"/>
              </a:lnSpc>
              <a:buFont typeface="Wingdings" pitchFamily="2" charset="2"/>
              <a:buNone/>
            </a:pPr>
            <a:r>
              <a:rPr lang="en-US" altLang="zh-CN" sz="2200" dirty="0" smtClean="0">
                <a:solidFill>
                  <a:srgbClr val="171FBF"/>
                </a:solidFill>
              </a:rPr>
              <a:t>      </a:t>
            </a:r>
            <a:r>
              <a:rPr lang="en-US" altLang="zh-CN" sz="2200" dirty="0" smtClean="0">
                <a:solidFill>
                  <a:srgbClr val="171FBF"/>
                </a:solidFill>
                <a:effectLst>
                  <a:outerShdw blurRad="38100" dist="38100" dir="2700000" algn="tl">
                    <a:srgbClr val="000000">
                      <a:alpha val="43137"/>
                    </a:srgbClr>
                  </a:outerShdw>
                </a:effectLst>
              </a:rPr>
              <a:t>moderate </a:t>
            </a:r>
            <a:r>
              <a:rPr lang="en-US" altLang="zh-CN" sz="2200" dirty="0" err="1" smtClean="0">
                <a:solidFill>
                  <a:srgbClr val="171FBF"/>
                </a:solidFill>
                <a:effectLst>
                  <a:outerShdw blurRad="38100" dist="38100" dir="2700000" algn="tl">
                    <a:srgbClr val="000000">
                      <a:alpha val="43137"/>
                    </a:srgbClr>
                  </a:outerShdw>
                </a:effectLst>
              </a:rPr>
              <a:t>proteinuria</a:t>
            </a:r>
            <a:r>
              <a:rPr lang="en-US" altLang="zh-CN" sz="2200" dirty="0" smtClean="0">
                <a:solidFill>
                  <a:srgbClr val="171FBF"/>
                </a:solidFill>
              </a:rPr>
              <a:t>:   1 - 4 gm/24 hours</a:t>
            </a:r>
          </a:p>
          <a:p>
            <a:pPr algn="l" rtl="0">
              <a:lnSpc>
                <a:spcPct val="90000"/>
              </a:lnSpc>
              <a:buFont typeface="Wingdings" pitchFamily="2" charset="2"/>
              <a:buNone/>
            </a:pPr>
            <a:r>
              <a:rPr lang="en-US" altLang="zh-CN" sz="2200" dirty="0" smtClean="0">
                <a:solidFill>
                  <a:srgbClr val="171FBF"/>
                </a:solidFill>
              </a:rPr>
              <a:t>      </a:t>
            </a:r>
            <a:r>
              <a:rPr lang="en-US" altLang="zh-CN" sz="2200" dirty="0" smtClean="0">
                <a:solidFill>
                  <a:srgbClr val="171FBF"/>
                </a:solidFill>
                <a:effectLst>
                  <a:outerShdw blurRad="38100" dist="38100" dir="2700000" algn="tl">
                    <a:srgbClr val="000000">
                      <a:alpha val="43137"/>
                    </a:srgbClr>
                  </a:outerShdw>
                </a:effectLst>
              </a:rPr>
              <a:t>minimal </a:t>
            </a:r>
            <a:r>
              <a:rPr lang="en-US" altLang="zh-CN" sz="2200" dirty="0" err="1" smtClean="0">
                <a:solidFill>
                  <a:srgbClr val="171FBF"/>
                </a:solidFill>
                <a:effectLst>
                  <a:outerShdw blurRad="38100" dist="38100" dir="2700000" algn="tl">
                    <a:srgbClr val="000000">
                      <a:alpha val="43137"/>
                    </a:srgbClr>
                  </a:outerShdw>
                </a:effectLst>
              </a:rPr>
              <a:t>proteinuria</a:t>
            </a:r>
            <a:r>
              <a:rPr lang="en-US" altLang="zh-CN" sz="2200" dirty="0" smtClean="0">
                <a:solidFill>
                  <a:srgbClr val="171FBF"/>
                </a:solidFill>
              </a:rPr>
              <a:t>:      </a:t>
            </a:r>
            <a:r>
              <a:rPr lang="zh-CN" altLang="en-US" sz="2200" dirty="0" smtClean="0">
                <a:solidFill>
                  <a:srgbClr val="171FBF"/>
                </a:solidFill>
              </a:rPr>
              <a:t>＜ </a:t>
            </a:r>
            <a:r>
              <a:rPr lang="en-US" altLang="zh-CN" sz="2200" dirty="0" smtClean="0">
                <a:solidFill>
                  <a:srgbClr val="171FBF"/>
                </a:solidFill>
              </a:rPr>
              <a:t>1.0 gm/24 hours</a:t>
            </a:r>
          </a:p>
          <a:p>
            <a:endParaRPr lang="ar-EG" dirty="0"/>
          </a:p>
        </p:txBody>
      </p:sp>
      <p:sp>
        <p:nvSpPr>
          <p:cNvPr id="4" name="Title 1"/>
          <p:cNvSpPr>
            <a:spLocks noGrp="1"/>
          </p:cNvSpPr>
          <p:nvPr>
            <p:ph type="title"/>
          </p:nvPr>
        </p:nvSpPr>
        <p:spPr>
          <a:solidFill>
            <a:schemeClr val="accent5">
              <a:lumMod val="20000"/>
              <a:lumOff val="80000"/>
            </a:schemeClr>
          </a:solidFill>
          <a:ln>
            <a:solidFill>
              <a:schemeClr val="accent1"/>
            </a:solidFill>
          </a:ln>
        </p:spPr>
        <p:txBody>
          <a:bodyPr>
            <a:noAutofit/>
          </a:bodyPr>
          <a:lstStyle/>
          <a:p>
            <a:r>
              <a:rPr lang="en-US" sz="3200" b="1" dirty="0" smtClean="0">
                <a:solidFill>
                  <a:srgbClr val="FF0000"/>
                </a:solidFill>
              </a:rPr>
              <a:t/>
            </a:r>
            <a:br>
              <a:rPr lang="en-US" sz="3200" b="1" dirty="0" smtClean="0">
                <a:solidFill>
                  <a:srgbClr val="FF0000"/>
                </a:solidFill>
              </a:rPr>
            </a:br>
            <a:r>
              <a:rPr lang="en-US" sz="3200" b="1" dirty="0" smtClean="0">
                <a:solidFill>
                  <a:srgbClr val="FF0000"/>
                </a:solidFill>
              </a:rPr>
              <a:t>URINE ANALYSIS</a:t>
            </a:r>
            <a:br>
              <a:rPr lang="en-US" sz="3200" b="1" dirty="0" smtClean="0">
                <a:solidFill>
                  <a:srgbClr val="FF0000"/>
                </a:solidFill>
              </a:rPr>
            </a:br>
            <a:r>
              <a:rPr lang="en-US" sz="3200" b="1" u="sng" dirty="0" smtClean="0">
                <a:solidFill>
                  <a:srgbClr val="FF0000"/>
                </a:solidFill>
                <a:effectLst>
                  <a:outerShdw blurRad="38100" dist="38100" dir="2700000" algn="tl">
                    <a:srgbClr val="000000">
                      <a:alpha val="43137"/>
                    </a:srgbClr>
                  </a:outerShdw>
                </a:effectLst>
              </a:rPr>
              <a:t>Chemical Examination</a:t>
            </a:r>
            <a:r>
              <a:rPr lang="en-US" sz="3200" b="1" dirty="0" smtClean="0">
                <a:solidFill>
                  <a:srgbClr val="FF0000"/>
                </a:solidFill>
                <a:effectLst>
                  <a:outerShdw blurRad="38100" dist="38100" dir="2700000" algn="tl">
                    <a:srgbClr val="000000">
                      <a:alpha val="43137"/>
                    </a:srgbClr>
                  </a:outerShdw>
                </a:effectLst>
              </a:rPr>
              <a:t/>
            </a:r>
            <a:br>
              <a:rPr lang="en-US" sz="3200" b="1" dirty="0" smtClean="0">
                <a:solidFill>
                  <a:srgbClr val="FF0000"/>
                </a:solidFill>
                <a:effectLst>
                  <a:outerShdw blurRad="38100" dist="38100" dir="2700000" algn="tl">
                    <a:srgbClr val="000000">
                      <a:alpha val="43137"/>
                    </a:srgbClr>
                  </a:outerShdw>
                </a:effectLst>
              </a:rPr>
            </a:br>
            <a:endParaRPr lang="en-US" sz="3200" b="1" dirty="0">
              <a:solidFill>
                <a:srgbClr val="FF0000"/>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42900" y="2133600"/>
            <a:ext cx="6172200" cy="6604000"/>
          </a:xfrm>
          <a:ln>
            <a:solidFill>
              <a:schemeClr val="accent1"/>
            </a:solidFill>
          </a:ln>
        </p:spPr>
        <p:txBody>
          <a:bodyPr>
            <a:normAutofit fontScale="40000" lnSpcReduction="20000"/>
          </a:bodyPr>
          <a:lstStyle/>
          <a:p>
            <a:pPr marL="742950" indent="-742950">
              <a:buNone/>
            </a:pPr>
            <a:endParaRPr lang="en-US" sz="11100" dirty="0" smtClean="0">
              <a:solidFill>
                <a:srgbClr val="FF0000"/>
              </a:solidFill>
            </a:endParaRPr>
          </a:p>
          <a:p>
            <a:pPr marL="742950" indent="-742950" algn="l">
              <a:buNone/>
            </a:pPr>
            <a:r>
              <a:rPr lang="en-US" sz="11100" dirty="0" smtClean="0">
                <a:solidFill>
                  <a:srgbClr val="FF0000"/>
                </a:solidFill>
              </a:rPr>
              <a:t>1- </a:t>
            </a:r>
            <a:r>
              <a:rPr lang="en-US" sz="11100" b="1" u="sng" dirty="0" smtClean="0">
                <a:solidFill>
                  <a:srgbClr val="FF0000"/>
                </a:solidFill>
                <a:effectLst>
                  <a:outerShdw blurRad="38100" dist="38100" dir="2700000" algn="tl">
                    <a:srgbClr val="000000">
                      <a:alpha val="43137"/>
                    </a:srgbClr>
                  </a:outerShdw>
                </a:effectLst>
              </a:rPr>
              <a:t>Proteins</a:t>
            </a:r>
            <a:r>
              <a:rPr lang="en-US" sz="11100" b="1" dirty="0" smtClean="0">
                <a:solidFill>
                  <a:srgbClr val="FF0000"/>
                </a:solidFill>
                <a:effectLst>
                  <a:outerShdw blurRad="38100" dist="38100" dir="2700000" algn="tl">
                    <a:srgbClr val="000000">
                      <a:alpha val="43137"/>
                    </a:srgbClr>
                  </a:outerShdw>
                </a:effectLst>
              </a:rPr>
              <a:t>: (</a:t>
            </a:r>
            <a:r>
              <a:rPr lang="en-US" sz="11100" b="1" dirty="0" err="1" smtClean="0">
                <a:solidFill>
                  <a:srgbClr val="FF0000"/>
                </a:solidFill>
                <a:effectLst>
                  <a:outerShdw blurRad="38100" dist="38100" dir="2700000" algn="tl">
                    <a:srgbClr val="000000">
                      <a:alpha val="43137"/>
                    </a:srgbClr>
                  </a:outerShdw>
                </a:effectLst>
              </a:rPr>
              <a:t>proteinuria</a:t>
            </a:r>
            <a:r>
              <a:rPr lang="en-US" sz="11100" b="1" dirty="0" smtClean="0">
                <a:solidFill>
                  <a:srgbClr val="FF0000"/>
                </a:solidFill>
                <a:effectLst>
                  <a:outerShdw blurRad="38100" dist="38100" dir="2700000" algn="tl">
                    <a:srgbClr val="000000">
                      <a:alpha val="43137"/>
                    </a:srgbClr>
                  </a:outerShdw>
                </a:effectLst>
              </a:rPr>
              <a:t>)</a:t>
            </a:r>
          </a:p>
          <a:p>
            <a:pPr marL="742950" indent="-742950" algn="l">
              <a:buNone/>
            </a:pPr>
            <a:endParaRPr lang="en-US" sz="3700" b="1" dirty="0" smtClean="0"/>
          </a:p>
          <a:p>
            <a:pPr lvl="0" algn="l">
              <a:buNone/>
            </a:pPr>
            <a:endParaRPr lang="en-US" sz="3700" dirty="0" smtClean="0">
              <a:solidFill>
                <a:srgbClr val="230AB6"/>
              </a:solidFill>
            </a:endParaRPr>
          </a:p>
          <a:p>
            <a:pPr lvl="0" algn="l">
              <a:buNone/>
            </a:pPr>
            <a:r>
              <a:rPr lang="en-US" sz="3700" dirty="0" err="1" smtClean="0">
                <a:solidFill>
                  <a:srgbClr val="230AB6"/>
                </a:solidFill>
              </a:rPr>
              <a:t>Proteinuria</a:t>
            </a:r>
            <a:r>
              <a:rPr lang="en-US" sz="3700" dirty="0" smtClean="0">
                <a:solidFill>
                  <a:srgbClr val="230AB6"/>
                </a:solidFill>
              </a:rPr>
              <a:t> is divided into </a:t>
            </a:r>
            <a:r>
              <a:rPr lang="en-US" sz="3700" b="1" i="1" dirty="0" err="1" smtClean="0">
                <a:solidFill>
                  <a:srgbClr val="230AB6"/>
                </a:solidFill>
              </a:rPr>
              <a:t>prerenal</a:t>
            </a:r>
            <a:r>
              <a:rPr lang="en-US" sz="3700" b="1" i="1" dirty="0" smtClean="0">
                <a:solidFill>
                  <a:srgbClr val="230AB6"/>
                </a:solidFill>
              </a:rPr>
              <a:t>, renal </a:t>
            </a:r>
            <a:r>
              <a:rPr lang="en-US" sz="3700" dirty="0" smtClean="0">
                <a:solidFill>
                  <a:srgbClr val="230AB6"/>
                </a:solidFill>
              </a:rPr>
              <a:t>and </a:t>
            </a:r>
            <a:r>
              <a:rPr lang="en-US" sz="3700" b="1" i="1" dirty="0" err="1" smtClean="0">
                <a:solidFill>
                  <a:srgbClr val="230AB6"/>
                </a:solidFill>
              </a:rPr>
              <a:t>postrenal</a:t>
            </a:r>
            <a:r>
              <a:rPr lang="en-US" sz="3700" b="1" i="1" dirty="0" smtClean="0">
                <a:solidFill>
                  <a:srgbClr val="230AB6"/>
                </a:solidFill>
              </a:rPr>
              <a:t> </a:t>
            </a:r>
            <a:r>
              <a:rPr lang="en-US" sz="3700" dirty="0" err="1" smtClean="0">
                <a:solidFill>
                  <a:srgbClr val="230AB6"/>
                </a:solidFill>
              </a:rPr>
              <a:t>proteinuria</a:t>
            </a:r>
            <a:r>
              <a:rPr lang="en-US" sz="3700" dirty="0" smtClean="0">
                <a:solidFill>
                  <a:srgbClr val="230AB6"/>
                </a:solidFill>
              </a:rPr>
              <a:t>.</a:t>
            </a:r>
            <a:r>
              <a:rPr lang="en-US" sz="3700" b="1" i="1" dirty="0" smtClean="0">
                <a:solidFill>
                  <a:srgbClr val="230AB6"/>
                </a:solidFill>
              </a:rPr>
              <a:t> </a:t>
            </a:r>
            <a:endParaRPr lang="en-US" sz="3700" b="1" dirty="0" smtClean="0">
              <a:solidFill>
                <a:srgbClr val="230AB6"/>
              </a:solidFill>
            </a:endParaRPr>
          </a:p>
          <a:p>
            <a:pPr algn="l">
              <a:buNone/>
            </a:pPr>
            <a:r>
              <a:rPr lang="en-US" sz="3700" i="1" dirty="0" smtClean="0">
                <a:solidFill>
                  <a:srgbClr val="230AB6"/>
                </a:solidFill>
              </a:rPr>
              <a:t> </a:t>
            </a:r>
            <a:endParaRPr lang="en-US" sz="3700" b="1" dirty="0" smtClean="0">
              <a:solidFill>
                <a:srgbClr val="230AB6"/>
              </a:solidFill>
            </a:endParaRPr>
          </a:p>
          <a:p>
            <a:pPr algn="l">
              <a:buNone/>
            </a:pPr>
            <a:r>
              <a:rPr lang="en-US" sz="3700" dirty="0" smtClean="0">
                <a:solidFill>
                  <a:srgbClr val="230AB6"/>
                </a:solidFill>
                <a:effectLst>
                  <a:outerShdw blurRad="38100" dist="38100" dir="2700000" algn="tl">
                    <a:srgbClr val="000000">
                      <a:alpha val="43137"/>
                    </a:srgbClr>
                  </a:outerShdw>
                </a:effectLst>
              </a:rPr>
              <a:t>1-</a:t>
            </a:r>
            <a:r>
              <a:rPr lang="en-US" sz="3700" b="1" u="sng" dirty="0" smtClean="0">
                <a:solidFill>
                  <a:srgbClr val="230AB6"/>
                </a:solidFill>
                <a:effectLst>
                  <a:outerShdw blurRad="38100" dist="38100" dir="2700000" algn="tl">
                    <a:srgbClr val="000000">
                      <a:alpha val="43137"/>
                    </a:srgbClr>
                  </a:outerShdw>
                </a:effectLst>
              </a:rPr>
              <a:t>Prerenal </a:t>
            </a:r>
            <a:r>
              <a:rPr lang="en-US" sz="3700" b="1" u="sng" dirty="0" err="1" smtClean="0">
                <a:solidFill>
                  <a:srgbClr val="230AB6"/>
                </a:solidFill>
                <a:effectLst>
                  <a:outerShdw blurRad="38100" dist="38100" dir="2700000" algn="tl">
                    <a:srgbClr val="000000">
                      <a:alpha val="43137"/>
                    </a:srgbClr>
                  </a:outerShdw>
                </a:effectLst>
              </a:rPr>
              <a:t>proteinuria</a:t>
            </a:r>
            <a:r>
              <a:rPr lang="en-US" sz="3700" u="sng" dirty="0" smtClean="0">
                <a:solidFill>
                  <a:srgbClr val="230AB6"/>
                </a:solidFill>
                <a:effectLst>
                  <a:outerShdw blurRad="38100" dist="38100" dir="2700000" algn="tl">
                    <a:srgbClr val="000000">
                      <a:alpha val="43137"/>
                    </a:srgbClr>
                  </a:outerShdw>
                </a:effectLst>
              </a:rPr>
              <a:t>:</a:t>
            </a:r>
            <a:r>
              <a:rPr lang="en-US" sz="3700" dirty="0" smtClean="0">
                <a:solidFill>
                  <a:srgbClr val="230AB6"/>
                </a:solidFill>
                <a:effectLst>
                  <a:outerShdw blurRad="38100" dist="38100" dir="2700000" algn="tl">
                    <a:srgbClr val="000000">
                      <a:alpha val="43137"/>
                    </a:srgbClr>
                  </a:outerShdw>
                </a:effectLst>
              </a:rPr>
              <a:t> </a:t>
            </a:r>
            <a:endParaRPr lang="en-US" sz="3700" b="1" dirty="0" smtClean="0">
              <a:solidFill>
                <a:srgbClr val="230AB6"/>
              </a:solidFill>
              <a:effectLst>
                <a:outerShdw blurRad="38100" dist="38100" dir="2700000" algn="tl">
                  <a:srgbClr val="000000">
                    <a:alpha val="43137"/>
                  </a:srgbClr>
                </a:outerShdw>
              </a:effectLst>
            </a:endParaRPr>
          </a:p>
          <a:p>
            <a:pPr algn="l">
              <a:buNone/>
            </a:pPr>
            <a:endParaRPr lang="en-US" sz="3700" b="1" dirty="0" smtClean="0">
              <a:solidFill>
                <a:srgbClr val="230AB6"/>
              </a:solidFill>
            </a:endParaRPr>
          </a:p>
          <a:p>
            <a:pPr algn="l" rtl="0"/>
            <a:r>
              <a:rPr lang="en-US" sz="3700" b="1" i="1" u="sng" dirty="0" err="1" smtClean="0">
                <a:solidFill>
                  <a:srgbClr val="230AB6"/>
                </a:solidFill>
              </a:rPr>
              <a:t>Bence</a:t>
            </a:r>
            <a:r>
              <a:rPr lang="en-US" sz="3700" b="1" i="1" u="sng" dirty="0" smtClean="0">
                <a:solidFill>
                  <a:srgbClr val="230AB6"/>
                </a:solidFill>
              </a:rPr>
              <a:t>-Jones protein</a:t>
            </a:r>
            <a:r>
              <a:rPr lang="en-US" sz="3700" dirty="0" smtClean="0">
                <a:solidFill>
                  <a:srgbClr val="230AB6"/>
                </a:solidFill>
              </a:rPr>
              <a:t>: This abnormal gamma globulin (light chains only) is</a:t>
            </a:r>
          </a:p>
          <a:p>
            <a:pPr algn="l" rtl="0">
              <a:buNone/>
            </a:pPr>
            <a:r>
              <a:rPr lang="en-US" sz="3700" dirty="0" smtClean="0">
                <a:solidFill>
                  <a:srgbClr val="230AB6"/>
                </a:solidFill>
              </a:rPr>
              <a:t>         synthesized by malignant plasma cells  (</a:t>
            </a:r>
            <a:r>
              <a:rPr lang="en-US" sz="3700" dirty="0" smtClean="0">
                <a:solidFill>
                  <a:srgbClr val="230AB6"/>
                </a:solidFill>
                <a:effectLst>
                  <a:outerShdw blurRad="38100" dist="38100" dir="2700000" algn="tl">
                    <a:srgbClr val="000000">
                      <a:alpha val="43137"/>
                    </a:srgbClr>
                  </a:outerShdw>
                </a:effectLst>
              </a:rPr>
              <a:t>multiple myeloma</a:t>
            </a:r>
            <a:r>
              <a:rPr lang="en-US" sz="3700" dirty="0" smtClean="0">
                <a:solidFill>
                  <a:srgbClr val="230AB6"/>
                </a:solidFill>
              </a:rPr>
              <a:t>). </a:t>
            </a:r>
          </a:p>
          <a:p>
            <a:pPr algn="l" rtl="0">
              <a:buNone/>
            </a:pPr>
            <a:r>
              <a:rPr lang="en-US" sz="3700" dirty="0" smtClean="0">
                <a:solidFill>
                  <a:srgbClr val="230AB6"/>
                </a:solidFill>
              </a:rPr>
              <a:t>         It precipitates at 60</a:t>
            </a:r>
            <a:r>
              <a:rPr lang="en-US" sz="3700" baseline="30000" dirty="0" smtClean="0">
                <a:solidFill>
                  <a:srgbClr val="230AB6"/>
                </a:solidFill>
              </a:rPr>
              <a:t>o</a:t>
            </a:r>
            <a:r>
              <a:rPr lang="en-US" sz="3700" dirty="0" smtClean="0">
                <a:solidFill>
                  <a:srgbClr val="230AB6"/>
                </a:solidFill>
              </a:rPr>
              <a:t>C, </a:t>
            </a:r>
            <a:r>
              <a:rPr lang="en-US" sz="3700" dirty="0" err="1" smtClean="0">
                <a:solidFill>
                  <a:srgbClr val="230AB6"/>
                </a:solidFill>
              </a:rPr>
              <a:t>redidssolves</a:t>
            </a:r>
            <a:r>
              <a:rPr lang="en-US" sz="3700" dirty="0" smtClean="0">
                <a:solidFill>
                  <a:srgbClr val="230AB6"/>
                </a:solidFill>
              </a:rPr>
              <a:t> at 100</a:t>
            </a:r>
            <a:r>
              <a:rPr lang="en-US" sz="3700" baseline="30000" dirty="0" smtClean="0">
                <a:solidFill>
                  <a:srgbClr val="230AB6"/>
                </a:solidFill>
              </a:rPr>
              <a:t>o</a:t>
            </a:r>
            <a:r>
              <a:rPr lang="en-US" sz="3700" dirty="0" smtClean="0">
                <a:solidFill>
                  <a:srgbClr val="230AB6"/>
                </a:solidFill>
              </a:rPr>
              <a:t>C and reprecipitates on   </a:t>
            </a:r>
          </a:p>
          <a:p>
            <a:pPr algn="l" rtl="0">
              <a:buNone/>
            </a:pPr>
            <a:r>
              <a:rPr lang="en-US" sz="3700" dirty="0">
                <a:solidFill>
                  <a:srgbClr val="230AB6"/>
                </a:solidFill>
              </a:rPr>
              <a:t> </a:t>
            </a:r>
            <a:r>
              <a:rPr lang="en-US" sz="3700" dirty="0" smtClean="0">
                <a:solidFill>
                  <a:srgbClr val="230AB6"/>
                </a:solidFill>
              </a:rPr>
              <a:t>        cooling.</a:t>
            </a:r>
            <a:endParaRPr lang="en-US" sz="3700" b="1" i="1" u="sng" dirty="0" smtClean="0">
              <a:solidFill>
                <a:srgbClr val="230AB6"/>
              </a:solidFill>
            </a:endParaRPr>
          </a:p>
          <a:p>
            <a:pPr algn="l" rtl="0">
              <a:buNone/>
            </a:pPr>
            <a:r>
              <a:rPr lang="en-US" sz="3700" dirty="0" smtClean="0">
                <a:solidFill>
                  <a:srgbClr val="230AB6"/>
                </a:solidFill>
              </a:rPr>
              <a:t> </a:t>
            </a:r>
            <a:endParaRPr lang="en-US" sz="3700" b="1" dirty="0" smtClean="0">
              <a:solidFill>
                <a:srgbClr val="230AB6"/>
              </a:solidFill>
            </a:endParaRPr>
          </a:p>
          <a:p>
            <a:pPr algn="l" rtl="0">
              <a:buNone/>
            </a:pPr>
            <a:r>
              <a:rPr lang="en-US" sz="3700" i="1" dirty="0" smtClean="0">
                <a:solidFill>
                  <a:srgbClr val="230AB6"/>
                </a:solidFill>
                <a:effectLst>
                  <a:outerShdw blurRad="38100" dist="38100" dir="2700000" algn="tl">
                    <a:srgbClr val="000000">
                      <a:alpha val="43137"/>
                    </a:srgbClr>
                  </a:outerShdw>
                </a:effectLst>
              </a:rPr>
              <a:t>2-</a:t>
            </a:r>
            <a:r>
              <a:rPr lang="en-US" sz="3700" b="1" u="sng" dirty="0" smtClean="0">
                <a:solidFill>
                  <a:srgbClr val="230AB6"/>
                </a:solidFill>
                <a:effectLst>
                  <a:outerShdw blurRad="38100" dist="38100" dir="2700000" algn="tl">
                    <a:srgbClr val="000000">
                      <a:alpha val="43137"/>
                    </a:srgbClr>
                  </a:outerShdw>
                </a:effectLst>
              </a:rPr>
              <a:t>Renal </a:t>
            </a:r>
            <a:r>
              <a:rPr lang="en-US" sz="3700" b="1" u="sng" dirty="0" err="1" smtClean="0">
                <a:solidFill>
                  <a:srgbClr val="230AB6"/>
                </a:solidFill>
                <a:effectLst>
                  <a:outerShdw blurRad="38100" dist="38100" dir="2700000" algn="tl">
                    <a:srgbClr val="000000">
                      <a:alpha val="43137"/>
                    </a:srgbClr>
                  </a:outerShdw>
                </a:effectLst>
              </a:rPr>
              <a:t>proteinuria</a:t>
            </a:r>
            <a:r>
              <a:rPr lang="en-US" sz="3700" i="1" dirty="0" smtClean="0">
                <a:solidFill>
                  <a:srgbClr val="230AB6"/>
                </a:solidFill>
                <a:effectLst>
                  <a:outerShdw blurRad="38100" dist="38100" dir="2700000" algn="tl">
                    <a:srgbClr val="000000">
                      <a:alpha val="43137"/>
                    </a:srgbClr>
                  </a:outerShdw>
                </a:effectLst>
              </a:rPr>
              <a:t>: </a:t>
            </a:r>
          </a:p>
          <a:p>
            <a:pPr algn="l" rtl="0">
              <a:buNone/>
            </a:pPr>
            <a:endParaRPr lang="en-US" sz="3700" b="1" dirty="0" smtClean="0">
              <a:solidFill>
                <a:srgbClr val="230AB6"/>
              </a:solidFill>
            </a:endParaRPr>
          </a:p>
          <a:p>
            <a:pPr algn="l" rtl="0"/>
            <a:r>
              <a:rPr lang="en-US" sz="3700" dirty="0" smtClean="0">
                <a:solidFill>
                  <a:srgbClr val="230AB6"/>
                </a:solidFill>
              </a:rPr>
              <a:t>Severe muscular exercise </a:t>
            </a:r>
            <a:endParaRPr lang="en-US" sz="3700" b="1" dirty="0" smtClean="0">
              <a:solidFill>
                <a:srgbClr val="230AB6"/>
              </a:solidFill>
            </a:endParaRPr>
          </a:p>
          <a:p>
            <a:pPr algn="l" rtl="0"/>
            <a:r>
              <a:rPr lang="en-US" sz="3700" dirty="0" smtClean="0">
                <a:solidFill>
                  <a:srgbClr val="230AB6"/>
                </a:solidFill>
              </a:rPr>
              <a:t>After prolonged standing</a:t>
            </a:r>
            <a:endParaRPr lang="en-US" sz="3700" b="1" dirty="0" smtClean="0">
              <a:solidFill>
                <a:srgbClr val="230AB6"/>
              </a:solidFill>
            </a:endParaRPr>
          </a:p>
          <a:p>
            <a:pPr algn="l" rtl="0"/>
            <a:r>
              <a:rPr lang="en-US" sz="3700" dirty="0" smtClean="0">
                <a:solidFill>
                  <a:srgbClr val="230AB6"/>
                </a:solidFill>
                <a:effectLst>
                  <a:outerShdw blurRad="38100" dist="38100" dir="2700000" algn="tl">
                    <a:srgbClr val="000000">
                      <a:alpha val="43137"/>
                    </a:srgbClr>
                  </a:outerShdw>
                </a:effectLst>
              </a:rPr>
              <a:t>Acute </a:t>
            </a:r>
            <a:r>
              <a:rPr lang="en-US" sz="3700" dirty="0" err="1" smtClean="0">
                <a:solidFill>
                  <a:srgbClr val="230AB6"/>
                </a:solidFill>
                <a:effectLst>
                  <a:outerShdw blurRad="38100" dist="38100" dir="2700000" algn="tl">
                    <a:srgbClr val="000000">
                      <a:alpha val="43137"/>
                    </a:srgbClr>
                  </a:outerShdw>
                </a:effectLst>
              </a:rPr>
              <a:t>glomerulonephritis</a:t>
            </a:r>
            <a:r>
              <a:rPr lang="en-US" sz="3700" dirty="0" smtClean="0">
                <a:solidFill>
                  <a:srgbClr val="230AB6"/>
                </a:solidFill>
                <a:effectLst>
                  <a:outerShdw blurRad="38100" dist="38100" dir="2700000" algn="tl">
                    <a:srgbClr val="000000">
                      <a:alpha val="43137"/>
                    </a:srgbClr>
                  </a:outerShdw>
                </a:effectLst>
              </a:rPr>
              <a:t> </a:t>
            </a:r>
            <a:endParaRPr lang="en-US" sz="3700" b="1" dirty="0" smtClean="0">
              <a:solidFill>
                <a:srgbClr val="230AB6"/>
              </a:solidFill>
              <a:effectLst>
                <a:outerShdw blurRad="38100" dist="38100" dir="2700000" algn="tl">
                  <a:srgbClr val="000000">
                    <a:alpha val="43137"/>
                  </a:srgbClr>
                </a:outerShdw>
              </a:effectLst>
            </a:endParaRPr>
          </a:p>
          <a:p>
            <a:pPr algn="l" rtl="0"/>
            <a:r>
              <a:rPr lang="en-US" sz="3700" dirty="0" err="1" smtClean="0">
                <a:solidFill>
                  <a:srgbClr val="230AB6"/>
                </a:solidFill>
                <a:effectLst>
                  <a:outerShdw blurRad="38100" dist="38100" dir="2700000" algn="tl">
                    <a:srgbClr val="000000">
                      <a:alpha val="43137"/>
                    </a:srgbClr>
                  </a:outerShdw>
                </a:effectLst>
              </a:rPr>
              <a:t>Nephrotic</a:t>
            </a:r>
            <a:r>
              <a:rPr lang="en-US" sz="3700" dirty="0" smtClean="0">
                <a:solidFill>
                  <a:srgbClr val="230AB6"/>
                </a:solidFill>
                <a:effectLst>
                  <a:outerShdw blurRad="38100" dist="38100" dir="2700000" algn="tl">
                    <a:srgbClr val="000000">
                      <a:alpha val="43137"/>
                    </a:srgbClr>
                  </a:outerShdw>
                </a:effectLst>
              </a:rPr>
              <a:t> syndrome </a:t>
            </a:r>
            <a:endParaRPr lang="en-US" sz="3700" b="1" dirty="0" smtClean="0">
              <a:solidFill>
                <a:srgbClr val="230AB6"/>
              </a:solidFill>
              <a:effectLst>
                <a:outerShdw blurRad="38100" dist="38100" dir="2700000" algn="tl">
                  <a:srgbClr val="000000">
                    <a:alpha val="43137"/>
                  </a:srgbClr>
                </a:outerShdw>
              </a:effectLst>
            </a:endParaRPr>
          </a:p>
          <a:p>
            <a:pPr algn="l" rtl="0"/>
            <a:endParaRPr lang="en-US" sz="3700" b="1" dirty="0" smtClean="0">
              <a:solidFill>
                <a:srgbClr val="230AB6"/>
              </a:solidFill>
              <a:effectLst>
                <a:outerShdw blurRad="38100" dist="38100" dir="2700000" algn="tl">
                  <a:srgbClr val="000000">
                    <a:alpha val="43137"/>
                  </a:srgbClr>
                </a:outerShdw>
              </a:effectLst>
            </a:endParaRPr>
          </a:p>
          <a:p>
            <a:pPr algn="l" rtl="0">
              <a:buNone/>
            </a:pPr>
            <a:r>
              <a:rPr lang="en-US" sz="3700" b="1" i="1" dirty="0" smtClean="0">
                <a:solidFill>
                  <a:srgbClr val="230AB6"/>
                </a:solidFill>
                <a:effectLst>
                  <a:outerShdw blurRad="38100" dist="38100" dir="2700000" algn="tl">
                    <a:srgbClr val="000000">
                      <a:alpha val="43137"/>
                    </a:srgbClr>
                  </a:outerShdw>
                </a:effectLst>
              </a:rPr>
              <a:t>3-</a:t>
            </a:r>
            <a:r>
              <a:rPr lang="en-US" sz="3700" b="1" i="1" u="sng" dirty="0" smtClean="0">
                <a:solidFill>
                  <a:srgbClr val="230AB6"/>
                </a:solidFill>
                <a:effectLst>
                  <a:outerShdw blurRad="38100" dist="38100" dir="2700000" algn="tl">
                    <a:srgbClr val="000000">
                      <a:alpha val="43137"/>
                    </a:srgbClr>
                  </a:outerShdw>
                </a:effectLst>
              </a:rPr>
              <a:t> </a:t>
            </a:r>
            <a:r>
              <a:rPr lang="en-US" sz="3700" b="1" u="sng" dirty="0" err="1" smtClean="0">
                <a:solidFill>
                  <a:srgbClr val="230AB6"/>
                </a:solidFill>
                <a:effectLst>
                  <a:outerShdw blurRad="38100" dist="38100" dir="2700000" algn="tl">
                    <a:srgbClr val="000000">
                      <a:alpha val="43137"/>
                    </a:srgbClr>
                  </a:outerShdw>
                </a:effectLst>
              </a:rPr>
              <a:t>Postrenal</a:t>
            </a:r>
            <a:r>
              <a:rPr lang="en-US" sz="3700" b="1" u="sng" dirty="0" smtClean="0">
                <a:solidFill>
                  <a:srgbClr val="230AB6"/>
                </a:solidFill>
                <a:effectLst>
                  <a:outerShdw blurRad="38100" dist="38100" dir="2700000" algn="tl">
                    <a:srgbClr val="000000">
                      <a:alpha val="43137"/>
                    </a:srgbClr>
                  </a:outerShdw>
                </a:effectLst>
              </a:rPr>
              <a:t> </a:t>
            </a:r>
            <a:r>
              <a:rPr lang="en-US" sz="3700" b="1" u="sng" dirty="0" err="1" smtClean="0">
                <a:solidFill>
                  <a:srgbClr val="230AB6"/>
                </a:solidFill>
                <a:effectLst>
                  <a:outerShdw blurRad="38100" dist="38100" dir="2700000" algn="tl">
                    <a:srgbClr val="000000">
                      <a:alpha val="43137"/>
                    </a:srgbClr>
                  </a:outerShdw>
                </a:effectLst>
              </a:rPr>
              <a:t>proteinuria</a:t>
            </a:r>
            <a:r>
              <a:rPr lang="en-US" sz="3700" b="1" u="sng" dirty="0" smtClean="0">
                <a:solidFill>
                  <a:srgbClr val="230AB6"/>
                </a:solidFill>
                <a:effectLst>
                  <a:outerShdw blurRad="38100" dist="38100" dir="2700000" algn="tl">
                    <a:srgbClr val="000000">
                      <a:alpha val="43137"/>
                    </a:srgbClr>
                  </a:outerShdw>
                </a:effectLst>
              </a:rPr>
              <a:t>:</a:t>
            </a:r>
          </a:p>
          <a:p>
            <a:pPr algn="l" rtl="0">
              <a:buNone/>
            </a:pPr>
            <a:endParaRPr lang="en-US" sz="3700" b="1" dirty="0" smtClean="0">
              <a:solidFill>
                <a:srgbClr val="230AB6"/>
              </a:solidFill>
            </a:endParaRPr>
          </a:p>
          <a:p>
            <a:pPr algn="l" rtl="0"/>
            <a:r>
              <a:rPr lang="en-US" sz="3700" dirty="0" smtClean="0">
                <a:solidFill>
                  <a:srgbClr val="230AB6"/>
                </a:solidFill>
                <a:effectLst>
                  <a:outerShdw blurRad="38100" dist="38100" dir="2700000" algn="tl">
                    <a:srgbClr val="000000">
                      <a:alpha val="43137"/>
                    </a:srgbClr>
                  </a:outerShdw>
                </a:effectLst>
              </a:rPr>
              <a:t>Lower urinary tract inflammation, tumors or stones. </a:t>
            </a:r>
          </a:p>
          <a:p>
            <a:endParaRPr lang="en-US" dirty="0"/>
          </a:p>
        </p:txBody>
      </p:sp>
      <p:sp>
        <p:nvSpPr>
          <p:cNvPr id="4" name="Title 1"/>
          <p:cNvSpPr>
            <a:spLocks noGrp="1"/>
          </p:cNvSpPr>
          <p:nvPr>
            <p:ph type="title"/>
          </p:nvPr>
        </p:nvSpPr>
        <p:spPr>
          <a:solidFill>
            <a:schemeClr val="accent5">
              <a:lumMod val="20000"/>
              <a:lumOff val="80000"/>
            </a:schemeClr>
          </a:solidFill>
          <a:ln>
            <a:solidFill>
              <a:schemeClr val="accent1"/>
            </a:solidFill>
          </a:ln>
        </p:spPr>
        <p:txBody>
          <a:bodyPr>
            <a:noAutofit/>
          </a:bodyPr>
          <a:lstStyle/>
          <a:p>
            <a:r>
              <a:rPr lang="en-US" sz="3200" b="1" dirty="0" smtClean="0">
                <a:solidFill>
                  <a:srgbClr val="FF0000"/>
                </a:solidFill>
              </a:rPr>
              <a:t/>
            </a:r>
            <a:br>
              <a:rPr lang="en-US" sz="3200" b="1" dirty="0" smtClean="0">
                <a:solidFill>
                  <a:srgbClr val="FF0000"/>
                </a:solidFill>
              </a:rPr>
            </a:br>
            <a:r>
              <a:rPr lang="en-US" sz="3200" b="1" dirty="0" smtClean="0">
                <a:solidFill>
                  <a:srgbClr val="FF0000"/>
                </a:solidFill>
              </a:rPr>
              <a:t>URINE ANALYSIS</a:t>
            </a:r>
            <a:br>
              <a:rPr lang="en-US" sz="3200" b="1" dirty="0" smtClean="0">
                <a:solidFill>
                  <a:srgbClr val="FF0000"/>
                </a:solidFill>
              </a:rPr>
            </a:br>
            <a:r>
              <a:rPr lang="en-US" sz="3200" b="1" u="sng" dirty="0" smtClean="0">
                <a:solidFill>
                  <a:srgbClr val="FF0000"/>
                </a:solidFill>
                <a:effectLst>
                  <a:outerShdw blurRad="38100" dist="38100" dir="2700000" algn="tl">
                    <a:srgbClr val="000000">
                      <a:alpha val="43137"/>
                    </a:srgbClr>
                  </a:outerShdw>
                </a:effectLst>
              </a:rPr>
              <a:t>Chemical Examination</a:t>
            </a:r>
            <a:r>
              <a:rPr lang="en-US" sz="3200" b="1" dirty="0" smtClean="0">
                <a:solidFill>
                  <a:srgbClr val="FF0000"/>
                </a:solidFill>
                <a:effectLst>
                  <a:outerShdw blurRad="38100" dist="38100" dir="2700000" algn="tl">
                    <a:srgbClr val="000000">
                      <a:alpha val="43137"/>
                    </a:srgbClr>
                  </a:outerShdw>
                </a:effectLst>
              </a:rPr>
              <a:t/>
            </a:r>
            <a:br>
              <a:rPr lang="en-US" sz="3200" b="1" dirty="0" smtClean="0">
                <a:solidFill>
                  <a:srgbClr val="FF0000"/>
                </a:solidFill>
                <a:effectLst>
                  <a:outerShdw blurRad="38100" dist="38100" dir="2700000" algn="tl">
                    <a:srgbClr val="000000">
                      <a:alpha val="43137"/>
                    </a:srgbClr>
                  </a:outerShdw>
                </a:effectLst>
              </a:rPr>
            </a:br>
            <a:endParaRPr lang="en-US" sz="3200" b="1" dirty="0">
              <a:solidFill>
                <a:srgbClr val="FF0000"/>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42900" y="2133600"/>
            <a:ext cx="6229372" cy="6781800"/>
          </a:xfrm>
          <a:ln>
            <a:solidFill>
              <a:schemeClr val="accent1"/>
            </a:solidFill>
          </a:ln>
        </p:spPr>
        <p:txBody>
          <a:bodyPr>
            <a:normAutofit fontScale="47500" lnSpcReduction="20000"/>
          </a:bodyPr>
          <a:lstStyle/>
          <a:p>
            <a:pPr>
              <a:buNone/>
            </a:pPr>
            <a:r>
              <a:rPr lang="en-US" dirty="0"/>
              <a:t> </a:t>
            </a:r>
            <a:endParaRPr lang="en-US" b="1" dirty="0"/>
          </a:p>
          <a:p>
            <a:pPr algn="l">
              <a:buNone/>
            </a:pPr>
            <a:endParaRPr lang="en-US" b="1" dirty="0" smtClean="0">
              <a:solidFill>
                <a:srgbClr val="230AB6"/>
              </a:solidFill>
            </a:endParaRPr>
          </a:p>
          <a:p>
            <a:pPr algn="l">
              <a:buNone/>
            </a:pPr>
            <a:r>
              <a:rPr lang="en-US" sz="9600" dirty="0" smtClean="0">
                <a:solidFill>
                  <a:srgbClr val="FF0000"/>
                </a:solidFill>
              </a:rPr>
              <a:t>2- </a:t>
            </a:r>
            <a:r>
              <a:rPr lang="en-US" sz="9600" b="1" u="sng" dirty="0" smtClean="0">
                <a:solidFill>
                  <a:srgbClr val="FF0000"/>
                </a:solidFill>
                <a:effectLst>
                  <a:outerShdw blurRad="38100" dist="38100" dir="2700000" algn="tl">
                    <a:srgbClr val="000000">
                      <a:alpha val="43137"/>
                    </a:srgbClr>
                  </a:outerShdw>
                </a:effectLst>
              </a:rPr>
              <a:t>Sugars</a:t>
            </a:r>
            <a:r>
              <a:rPr lang="en-US" sz="9600" b="1" dirty="0" smtClean="0">
                <a:solidFill>
                  <a:srgbClr val="FF0000"/>
                </a:solidFill>
                <a:effectLst>
                  <a:outerShdw blurRad="38100" dist="38100" dir="2700000" algn="tl">
                    <a:srgbClr val="000000">
                      <a:alpha val="43137"/>
                    </a:srgbClr>
                  </a:outerShdw>
                </a:effectLst>
              </a:rPr>
              <a:t>: (</a:t>
            </a:r>
            <a:r>
              <a:rPr lang="en-US" sz="9600" b="1" dirty="0" err="1" smtClean="0">
                <a:solidFill>
                  <a:srgbClr val="FF0000"/>
                </a:solidFill>
                <a:effectLst>
                  <a:outerShdw blurRad="38100" dist="38100" dir="2700000" algn="tl">
                    <a:srgbClr val="000000">
                      <a:alpha val="43137"/>
                    </a:srgbClr>
                  </a:outerShdw>
                </a:effectLst>
              </a:rPr>
              <a:t>glycosuria</a:t>
            </a:r>
            <a:r>
              <a:rPr lang="en-US" sz="9600" b="1" dirty="0" smtClean="0">
                <a:solidFill>
                  <a:srgbClr val="FF0000"/>
                </a:solidFill>
                <a:effectLst>
                  <a:outerShdw blurRad="38100" dist="38100" dir="2700000" algn="tl">
                    <a:srgbClr val="000000">
                      <a:alpha val="43137"/>
                    </a:srgbClr>
                  </a:outerShdw>
                </a:effectLst>
              </a:rPr>
              <a:t>)</a:t>
            </a:r>
          </a:p>
          <a:p>
            <a:pPr algn="l">
              <a:buNone/>
            </a:pPr>
            <a:endParaRPr lang="en-US" b="1" dirty="0" smtClean="0">
              <a:solidFill>
                <a:srgbClr val="230AB6"/>
              </a:solidFill>
            </a:endParaRPr>
          </a:p>
          <a:p>
            <a:pPr algn="l">
              <a:buNone/>
            </a:pPr>
            <a:r>
              <a:rPr lang="en-US" b="1" dirty="0" smtClean="0">
                <a:solidFill>
                  <a:srgbClr val="230AB6"/>
                </a:solidFill>
              </a:rPr>
              <a:t> </a:t>
            </a:r>
            <a:r>
              <a:rPr lang="en-US" sz="3400" b="1" u="sng" dirty="0">
                <a:solidFill>
                  <a:srgbClr val="FF0000"/>
                </a:solidFill>
                <a:effectLst>
                  <a:outerShdw blurRad="38100" dist="38100" dir="2700000" algn="tl">
                    <a:srgbClr val="000000">
                      <a:alpha val="43137"/>
                    </a:srgbClr>
                  </a:outerShdw>
                </a:effectLst>
              </a:rPr>
              <a:t>Glucose</a:t>
            </a:r>
            <a:r>
              <a:rPr lang="en-US" sz="3400" b="1" dirty="0">
                <a:solidFill>
                  <a:srgbClr val="FF0000"/>
                </a:solidFill>
                <a:effectLst>
                  <a:outerShdw blurRad="38100" dist="38100" dir="2700000" algn="tl">
                    <a:srgbClr val="000000">
                      <a:alpha val="43137"/>
                    </a:srgbClr>
                  </a:outerShdw>
                </a:effectLst>
              </a:rPr>
              <a:t> (</a:t>
            </a:r>
            <a:r>
              <a:rPr lang="en-US" sz="3400" b="1" dirty="0" err="1">
                <a:solidFill>
                  <a:srgbClr val="FF0000"/>
                </a:solidFill>
                <a:effectLst>
                  <a:outerShdw blurRad="38100" dist="38100" dir="2700000" algn="tl">
                    <a:srgbClr val="000000">
                      <a:alpha val="43137"/>
                    </a:srgbClr>
                  </a:outerShdw>
                </a:effectLst>
              </a:rPr>
              <a:t>Glucosuria</a:t>
            </a:r>
            <a:r>
              <a:rPr lang="en-US" sz="3400" b="1" dirty="0" smtClean="0">
                <a:solidFill>
                  <a:srgbClr val="FF0000"/>
                </a:solidFill>
                <a:effectLst>
                  <a:outerShdw blurRad="38100" dist="38100" dir="2700000" algn="tl">
                    <a:srgbClr val="000000">
                      <a:alpha val="43137"/>
                    </a:srgbClr>
                  </a:outerShdw>
                </a:effectLst>
              </a:rPr>
              <a:t>);</a:t>
            </a:r>
          </a:p>
          <a:p>
            <a:pPr algn="l">
              <a:buNone/>
            </a:pPr>
            <a:endParaRPr lang="en-US" b="1" dirty="0">
              <a:solidFill>
                <a:srgbClr val="FF0000"/>
              </a:solidFill>
              <a:effectLst>
                <a:outerShdw blurRad="38100" dist="38100" dir="2700000" algn="tl">
                  <a:srgbClr val="000000">
                    <a:alpha val="43137"/>
                  </a:srgbClr>
                </a:outerShdw>
              </a:effectLst>
            </a:endParaRPr>
          </a:p>
          <a:p>
            <a:pPr algn="l" rtl="0">
              <a:buNone/>
            </a:pPr>
            <a:r>
              <a:rPr lang="en-US" dirty="0" smtClean="0">
                <a:solidFill>
                  <a:srgbClr val="230AB6"/>
                </a:solidFill>
              </a:rPr>
              <a:t>  Presence </a:t>
            </a:r>
            <a:r>
              <a:rPr lang="en-US" dirty="0">
                <a:solidFill>
                  <a:srgbClr val="230AB6"/>
                </a:solidFill>
              </a:rPr>
              <a:t>of detectable amount of glucose in urine which occurs in the </a:t>
            </a:r>
            <a:endParaRPr lang="en-US" dirty="0" smtClean="0">
              <a:solidFill>
                <a:srgbClr val="230AB6"/>
              </a:solidFill>
            </a:endParaRPr>
          </a:p>
          <a:p>
            <a:pPr algn="l" rtl="0">
              <a:buNone/>
            </a:pPr>
            <a:r>
              <a:rPr lang="en-US" dirty="0" smtClean="0">
                <a:solidFill>
                  <a:srgbClr val="230AB6"/>
                </a:solidFill>
              </a:rPr>
              <a:t>  following </a:t>
            </a:r>
            <a:r>
              <a:rPr lang="en-US" dirty="0">
                <a:solidFill>
                  <a:srgbClr val="230AB6"/>
                </a:solidFill>
              </a:rPr>
              <a:t>conditions:  </a:t>
            </a:r>
            <a:endParaRPr lang="en-US" b="1" dirty="0">
              <a:solidFill>
                <a:srgbClr val="230AB6"/>
              </a:solidFill>
            </a:endParaRPr>
          </a:p>
          <a:p>
            <a:pPr algn="l" rtl="0">
              <a:buNone/>
            </a:pPr>
            <a:endParaRPr lang="en-US" dirty="0" smtClean="0">
              <a:solidFill>
                <a:srgbClr val="230AB6"/>
              </a:solidFill>
            </a:endParaRPr>
          </a:p>
          <a:p>
            <a:pPr algn="l" rtl="0">
              <a:buNone/>
            </a:pPr>
            <a:r>
              <a:rPr lang="en-US" dirty="0" smtClean="0">
                <a:solidFill>
                  <a:srgbClr val="230AB6"/>
                </a:solidFill>
              </a:rPr>
              <a:t>- Uncontrolled </a:t>
            </a:r>
            <a:r>
              <a:rPr lang="en-US" dirty="0">
                <a:solidFill>
                  <a:srgbClr val="230AB6"/>
                </a:solidFill>
              </a:rPr>
              <a:t>Diabetes Mellitus (DM) </a:t>
            </a:r>
            <a:endParaRPr lang="en-US" b="1" dirty="0">
              <a:solidFill>
                <a:srgbClr val="230AB6"/>
              </a:solidFill>
            </a:endParaRPr>
          </a:p>
          <a:p>
            <a:pPr algn="l" rtl="0">
              <a:buNone/>
            </a:pPr>
            <a:r>
              <a:rPr lang="en-US" dirty="0" smtClean="0">
                <a:solidFill>
                  <a:srgbClr val="230AB6"/>
                </a:solidFill>
              </a:rPr>
              <a:t>- Renal </a:t>
            </a:r>
            <a:r>
              <a:rPr lang="en-US" dirty="0" err="1">
                <a:solidFill>
                  <a:srgbClr val="230AB6"/>
                </a:solidFill>
              </a:rPr>
              <a:t>glucosuria</a:t>
            </a:r>
            <a:r>
              <a:rPr lang="en-US" dirty="0">
                <a:solidFill>
                  <a:srgbClr val="230AB6"/>
                </a:solidFill>
              </a:rPr>
              <a:t> </a:t>
            </a:r>
            <a:r>
              <a:rPr lang="en-US" dirty="0" smtClean="0">
                <a:solidFill>
                  <a:srgbClr val="230AB6"/>
                </a:solidFill>
              </a:rPr>
              <a:t>with lowering  of  renal threshold : e.g</a:t>
            </a:r>
            <a:r>
              <a:rPr lang="en-US" dirty="0">
                <a:solidFill>
                  <a:srgbClr val="230AB6"/>
                </a:solidFill>
              </a:rPr>
              <a:t>. during </a:t>
            </a:r>
            <a:r>
              <a:rPr lang="en-US" dirty="0" smtClean="0">
                <a:solidFill>
                  <a:srgbClr val="230AB6"/>
                </a:solidFill>
              </a:rPr>
              <a:t>pregnancy  </a:t>
            </a:r>
          </a:p>
          <a:p>
            <a:pPr algn="l" rtl="0">
              <a:buNone/>
            </a:pPr>
            <a:r>
              <a:rPr lang="en-US" dirty="0" smtClean="0">
                <a:solidFill>
                  <a:srgbClr val="230AB6"/>
                </a:solidFill>
              </a:rPr>
              <a:t>  (gestational diabetes).</a:t>
            </a:r>
            <a:endParaRPr lang="en-US" b="1" dirty="0">
              <a:solidFill>
                <a:srgbClr val="230AB6"/>
              </a:solidFill>
            </a:endParaRPr>
          </a:p>
          <a:p>
            <a:pPr algn="l">
              <a:buNone/>
            </a:pPr>
            <a:endParaRPr lang="en-US" b="1" dirty="0">
              <a:solidFill>
                <a:srgbClr val="230AB6"/>
              </a:solidFill>
            </a:endParaRPr>
          </a:p>
          <a:p>
            <a:pPr algn="l">
              <a:buNone/>
            </a:pPr>
            <a:r>
              <a:rPr lang="en-US" b="1" u="sng" dirty="0">
                <a:solidFill>
                  <a:srgbClr val="230AB6"/>
                </a:solidFill>
              </a:rPr>
              <a:t> </a:t>
            </a:r>
          </a:p>
          <a:p>
            <a:pPr algn="l">
              <a:buNone/>
            </a:pPr>
            <a:r>
              <a:rPr lang="en-US" sz="3400" b="1" u="sng" dirty="0" smtClean="0">
                <a:solidFill>
                  <a:srgbClr val="FF0000"/>
                </a:solidFill>
                <a:effectLst>
                  <a:outerShdw blurRad="38100" dist="38100" dir="2700000" algn="tl">
                    <a:srgbClr val="000000">
                      <a:alpha val="43137"/>
                    </a:srgbClr>
                  </a:outerShdw>
                </a:effectLst>
              </a:rPr>
              <a:t>Fructose</a:t>
            </a:r>
            <a:r>
              <a:rPr lang="en-US" sz="3400" b="1" i="1" u="sng" dirty="0" smtClean="0">
                <a:solidFill>
                  <a:srgbClr val="FF0000"/>
                </a:solidFill>
                <a:effectLst>
                  <a:outerShdw blurRad="38100" dist="38100" dir="2700000" algn="tl">
                    <a:srgbClr val="000000">
                      <a:alpha val="43137"/>
                    </a:srgbClr>
                  </a:outerShdw>
                </a:effectLst>
              </a:rPr>
              <a:t> </a:t>
            </a:r>
            <a:r>
              <a:rPr lang="en-US" sz="3400" b="1" dirty="0">
                <a:solidFill>
                  <a:srgbClr val="FF0000"/>
                </a:solidFill>
                <a:effectLst>
                  <a:outerShdw blurRad="38100" dist="38100" dir="2700000" algn="tl">
                    <a:srgbClr val="000000">
                      <a:alpha val="43137"/>
                    </a:srgbClr>
                  </a:outerShdw>
                </a:effectLst>
              </a:rPr>
              <a:t>(</a:t>
            </a:r>
            <a:r>
              <a:rPr lang="en-US" sz="3400" b="1" dirty="0" err="1">
                <a:solidFill>
                  <a:srgbClr val="FF0000"/>
                </a:solidFill>
                <a:effectLst>
                  <a:outerShdw blurRad="38100" dist="38100" dir="2700000" algn="tl">
                    <a:srgbClr val="000000">
                      <a:alpha val="43137"/>
                    </a:srgbClr>
                  </a:outerShdw>
                </a:effectLst>
              </a:rPr>
              <a:t>Fructosuria</a:t>
            </a:r>
            <a:r>
              <a:rPr lang="en-US" sz="3400" b="1" dirty="0">
                <a:solidFill>
                  <a:srgbClr val="FF0000"/>
                </a:solidFill>
                <a:effectLst>
                  <a:outerShdw blurRad="38100" dist="38100" dir="2700000" algn="tl">
                    <a:srgbClr val="000000">
                      <a:alpha val="43137"/>
                    </a:srgbClr>
                  </a:outerShdw>
                </a:effectLst>
              </a:rPr>
              <a:t>):</a:t>
            </a:r>
            <a:r>
              <a:rPr lang="en-US" b="1" dirty="0">
                <a:solidFill>
                  <a:srgbClr val="FF0000"/>
                </a:solidFill>
                <a:effectLst>
                  <a:outerShdw blurRad="38100" dist="38100" dir="2700000" algn="tl">
                    <a:srgbClr val="000000">
                      <a:alpha val="43137"/>
                    </a:srgbClr>
                  </a:outerShdw>
                </a:effectLst>
              </a:rPr>
              <a:t> </a:t>
            </a:r>
            <a:endParaRPr lang="en-US" b="1" dirty="0" smtClean="0">
              <a:solidFill>
                <a:srgbClr val="FF0000"/>
              </a:solidFill>
              <a:effectLst>
                <a:outerShdw blurRad="38100" dist="38100" dir="2700000" algn="tl">
                  <a:srgbClr val="000000">
                    <a:alpha val="43137"/>
                  </a:srgbClr>
                </a:outerShdw>
              </a:effectLst>
            </a:endParaRPr>
          </a:p>
          <a:p>
            <a:pPr algn="l">
              <a:buNone/>
            </a:pPr>
            <a:endParaRPr lang="en-US" b="1" dirty="0">
              <a:solidFill>
                <a:srgbClr val="FF0000"/>
              </a:solidFill>
              <a:effectLst>
                <a:outerShdw blurRad="38100" dist="38100" dir="2700000" algn="tl">
                  <a:srgbClr val="000000">
                    <a:alpha val="43137"/>
                  </a:srgbClr>
                </a:outerShdw>
              </a:effectLst>
            </a:endParaRPr>
          </a:p>
          <a:p>
            <a:pPr algn="l">
              <a:buNone/>
            </a:pPr>
            <a:r>
              <a:rPr lang="en-US" dirty="0" smtClean="0">
                <a:solidFill>
                  <a:srgbClr val="230AB6"/>
                </a:solidFill>
              </a:rPr>
              <a:t>Presence </a:t>
            </a:r>
            <a:r>
              <a:rPr lang="en-US" dirty="0">
                <a:solidFill>
                  <a:srgbClr val="230AB6"/>
                </a:solidFill>
              </a:rPr>
              <a:t>of fructose in urine &amp; may be due to:  </a:t>
            </a:r>
            <a:endParaRPr lang="en-US" b="1" dirty="0">
              <a:solidFill>
                <a:srgbClr val="230AB6"/>
              </a:solidFill>
            </a:endParaRPr>
          </a:p>
          <a:p>
            <a:pPr algn="l">
              <a:buFontTx/>
              <a:buChar char="-"/>
            </a:pPr>
            <a:r>
              <a:rPr lang="en-US" dirty="0" smtClean="0">
                <a:solidFill>
                  <a:srgbClr val="230AB6"/>
                </a:solidFill>
              </a:rPr>
              <a:t>-  Alimentary </a:t>
            </a:r>
            <a:r>
              <a:rPr lang="en-US" dirty="0">
                <a:solidFill>
                  <a:srgbClr val="230AB6"/>
                </a:solidFill>
              </a:rPr>
              <a:t>causes following the ingestion of large amounts of </a:t>
            </a:r>
            <a:r>
              <a:rPr lang="en-US" dirty="0" smtClean="0">
                <a:solidFill>
                  <a:srgbClr val="230AB6"/>
                </a:solidFill>
              </a:rPr>
              <a:t>fructose</a:t>
            </a:r>
          </a:p>
          <a:p>
            <a:pPr algn="l">
              <a:buNone/>
            </a:pPr>
            <a:r>
              <a:rPr lang="en-US" dirty="0" smtClean="0">
                <a:solidFill>
                  <a:srgbClr val="230AB6"/>
                </a:solidFill>
              </a:rPr>
              <a:t>   </a:t>
            </a:r>
            <a:r>
              <a:rPr lang="en-US" dirty="0" err="1" smtClean="0">
                <a:solidFill>
                  <a:srgbClr val="230AB6"/>
                </a:solidFill>
              </a:rPr>
              <a:t>Fructosemia</a:t>
            </a:r>
            <a:r>
              <a:rPr lang="en-US" dirty="0" smtClean="0">
                <a:solidFill>
                  <a:srgbClr val="230AB6"/>
                </a:solidFill>
              </a:rPr>
              <a:t> &amp; </a:t>
            </a:r>
            <a:r>
              <a:rPr lang="en-US" dirty="0" err="1" smtClean="0">
                <a:solidFill>
                  <a:srgbClr val="230AB6"/>
                </a:solidFill>
              </a:rPr>
              <a:t>herditary</a:t>
            </a:r>
            <a:r>
              <a:rPr lang="en-US" dirty="0" smtClean="0">
                <a:solidFill>
                  <a:srgbClr val="230AB6"/>
                </a:solidFill>
              </a:rPr>
              <a:t> fructose intolerance (Metabolic disorders of  </a:t>
            </a:r>
          </a:p>
          <a:p>
            <a:pPr algn="l">
              <a:buNone/>
            </a:pPr>
            <a:r>
              <a:rPr lang="en-US" dirty="0">
                <a:solidFill>
                  <a:srgbClr val="230AB6"/>
                </a:solidFill>
              </a:rPr>
              <a:t> </a:t>
            </a:r>
            <a:r>
              <a:rPr lang="en-US" dirty="0" smtClean="0">
                <a:solidFill>
                  <a:srgbClr val="230AB6"/>
                </a:solidFill>
              </a:rPr>
              <a:t>  fructose).</a:t>
            </a:r>
            <a:endParaRPr lang="en-US" b="1" dirty="0">
              <a:solidFill>
                <a:srgbClr val="230AB6"/>
              </a:solidFill>
            </a:endParaRPr>
          </a:p>
          <a:p>
            <a:pPr algn="l">
              <a:buNone/>
            </a:pPr>
            <a:r>
              <a:rPr lang="en-US" dirty="0">
                <a:solidFill>
                  <a:srgbClr val="230AB6"/>
                </a:solidFill>
              </a:rPr>
              <a:t> </a:t>
            </a:r>
            <a:endParaRPr lang="en-US" b="1" dirty="0">
              <a:solidFill>
                <a:srgbClr val="230AB6"/>
              </a:solidFill>
            </a:endParaRPr>
          </a:p>
          <a:p>
            <a:pPr algn="l">
              <a:buNone/>
            </a:pPr>
            <a:r>
              <a:rPr lang="en-US" b="1" dirty="0">
                <a:solidFill>
                  <a:srgbClr val="FF0000"/>
                </a:solidFill>
                <a:effectLst>
                  <a:outerShdw blurRad="38100" dist="38100" dir="2700000" algn="tl">
                    <a:srgbClr val="000000">
                      <a:alpha val="43137"/>
                    </a:srgbClr>
                  </a:outerShdw>
                </a:effectLst>
              </a:rPr>
              <a:t> </a:t>
            </a:r>
            <a:r>
              <a:rPr lang="en-US" b="1" u="sng" dirty="0" err="1" smtClean="0">
                <a:solidFill>
                  <a:srgbClr val="FF0000"/>
                </a:solidFill>
                <a:effectLst>
                  <a:outerShdw blurRad="38100" dist="38100" dir="2700000" algn="tl">
                    <a:srgbClr val="000000">
                      <a:alpha val="43137"/>
                    </a:srgbClr>
                  </a:outerShdw>
                </a:effectLst>
              </a:rPr>
              <a:t>Galactose</a:t>
            </a:r>
            <a:r>
              <a:rPr lang="en-US" b="1" dirty="0" smtClean="0">
                <a:solidFill>
                  <a:srgbClr val="FF0000"/>
                </a:solidFill>
                <a:effectLst>
                  <a:outerShdw blurRad="38100" dist="38100" dir="2700000" algn="tl">
                    <a:srgbClr val="000000">
                      <a:alpha val="43137"/>
                    </a:srgbClr>
                  </a:outerShdw>
                </a:effectLst>
              </a:rPr>
              <a:t> </a:t>
            </a:r>
            <a:r>
              <a:rPr lang="en-US" b="1" dirty="0">
                <a:solidFill>
                  <a:srgbClr val="FF0000"/>
                </a:solidFill>
                <a:effectLst>
                  <a:outerShdw blurRad="38100" dist="38100" dir="2700000" algn="tl">
                    <a:srgbClr val="000000">
                      <a:alpha val="43137"/>
                    </a:srgbClr>
                  </a:outerShdw>
                </a:effectLst>
              </a:rPr>
              <a:t>(</a:t>
            </a:r>
            <a:r>
              <a:rPr lang="en-US" b="1" dirty="0" err="1">
                <a:solidFill>
                  <a:srgbClr val="FF0000"/>
                </a:solidFill>
                <a:effectLst>
                  <a:outerShdw blurRad="38100" dist="38100" dir="2700000" algn="tl">
                    <a:srgbClr val="000000">
                      <a:alpha val="43137"/>
                    </a:srgbClr>
                  </a:outerShdw>
                </a:effectLst>
              </a:rPr>
              <a:t>Galactosuria</a:t>
            </a:r>
            <a:r>
              <a:rPr lang="en-US" b="1" dirty="0" smtClean="0">
                <a:solidFill>
                  <a:srgbClr val="FF0000"/>
                </a:solidFill>
                <a:effectLst>
                  <a:outerShdw blurRad="38100" dist="38100" dir="2700000" algn="tl">
                    <a:srgbClr val="000000">
                      <a:alpha val="43137"/>
                    </a:srgbClr>
                  </a:outerShdw>
                </a:effectLst>
              </a:rPr>
              <a:t>):</a:t>
            </a:r>
          </a:p>
          <a:p>
            <a:pPr algn="l">
              <a:buNone/>
            </a:pPr>
            <a:endParaRPr lang="en-US" b="1" dirty="0">
              <a:solidFill>
                <a:srgbClr val="FF0000"/>
              </a:solidFill>
              <a:effectLst>
                <a:outerShdw blurRad="38100" dist="38100" dir="2700000" algn="tl">
                  <a:srgbClr val="000000">
                    <a:alpha val="43137"/>
                  </a:srgbClr>
                </a:outerShdw>
              </a:effectLst>
            </a:endParaRPr>
          </a:p>
          <a:p>
            <a:pPr algn="l">
              <a:buNone/>
            </a:pPr>
            <a:r>
              <a:rPr lang="en-US" dirty="0">
                <a:solidFill>
                  <a:srgbClr val="230AB6"/>
                </a:solidFill>
              </a:rPr>
              <a:t> </a:t>
            </a:r>
            <a:r>
              <a:rPr lang="en-US" dirty="0" smtClean="0">
                <a:solidFill>
                  <a:srgbClr val="230AB6"/>
                </a:solidFill>
              </a:rPr>
              <a:t>Presence </a:t>
            </a:r>
            <a:r>
              <a:rPr lang="en-US" dirty="0">
                <a:solidFill>
                  <a:srgbClr val="230AB6"/>
                </a:solidFill>
              </a:rPr>
              <a:t>of </a:t>
            </a:r>
            <a:r>
              <a:rPr lang="en-US" dirty="0" err="1">
                <a:solidFill>
                  <a:srgbClr val="230AB6"/>
                </a:solidFill>
              </a:rPr>
              <a:t>galactose</a:t>
            </a:r>
            <a:r>
              <a:rPr lang="en-US" dirty="0">
                <a:solidFill>
                  <a:srgbClr val="230AB6"/>
                </a:solidFill>
              </a:rPr>
              <a:t> in urine&amp;  may be due to: </a:t>
            </a:r>
            <a:endParaRPr lang="en-US" b="1" dirty="0">
              <a:solidFill>
                <a:srgbClr val="230AB6"/>
              </a:solidFill>
            </a:endParaRPr>
          </a:p>
          <a:p>
            <a:pPr algn="l" rtl="0">
              <a:buNone/>
            </a:pPr>
            <a:r>
              <a:rPr lang="en-US" dirty="0" smtClean="0">
                <a:solidFill>
                  <a:srgbClr val="230AB6"/>
                </a:solidFill>
              </a:rPr>
              <a:t>- Alimentary </a:t>
            </a:r>
            <a:r>
              <a:rPr lang="en-US" dirty="0">
                <a:solidFill>
                  <a:srgbClr val="230AB6"/>
                </a:solidFill>
              </a:rPr>
              <a:t>causes following the ingestion of large amount of </a:t>
            </a:r>
            <a:r>
              <a:rPr lang="en-US" dirty="0" err="1">
                <a:solidFill>
                  <a:srgbClr val="230AB6"/>
                </a:solidFill>
              </a:rPr>
              <a:t>galactose</a:t>
            </a:r>
            <a:r>
              <a:rPr lang="en-US" dirty="0">
                <a:solidFill>
                  <a:srgbClr val="230AB6"/>
                </a:solidFill>
              </a:rPr>
              <a:t>. </a:t>
            </a:r>
            <a:endParaRPr lang="en-US" b="1" dirty="0">
              <a:solidFill>
                <a:srgbClr val="230AB6"/>
              </a:solidFill>
            </a:endParaRPr>
          </a:p>
          <a:p>
            <a:pPr algn="l" rtl="0">
              <a:buNone/>
            </a:pPr>
            <a:r>
              <a:rPr lang="en-US" dirty="0" smtClean="0">
                <a:solidFill>
                  <a:srgbClr val="230AB6"/>
                </a:solidFill>
              </a:rPr>
              <a:t>- </a:t>
            </a:r>
            <a:r>
              <a:rPr lang="en-US" dirty="0" err="1" smtClean="0">
                <a:solidFill>
                  <a:srgbClr val="230AB6"/>
                </a:solidFill>
              </a:rPr>
              <a:t>Galactosemia</a:t>
            </a:r>
            <a:endParaRPr lang="en-US" b="1" dirty="0">
              <a:solidFill>
                <a:srgbClr val="230AB6"/>
              </a:solidFill>
            </a:endParaRPr>
          </a:p>
          <a:p>
            <a:endParaRPr lang="en-US" dirty="0"/>
          </a:p>
        </p:txBody>
      </p:sp>
      <p:sp>
        <p:nvSpPr>
          <p:cNvPr id="4" name="Title 1"/>
          <p:cNvSpPr>
            <a:spLocks noGrp="1"/>
          </p:cNvSpPr>
          <p:nvPr>
            <p:ph type="title"/>
          </p:nvPr>
        </p:nvSpPr>
        <p:spPr>
          <a:xfrm>
            <a:off x="342900" y="366184"/>
            <a:ext cx="6229372" cy="1524000"/>
          </a:xfrm>
          <a:solidFill>
            <a:schemeClr val="accent5">
              <a:lumMod val="20000"/>
              <a:lumOff val="80000"/>
            </a:schemeClr>
          </a:solidFill>
          <a:ln>
            <a:solidFill>
              <a:schemeClr val="accent1"/>
            </a:solidFill>
          </a:ln>
        </p:spPr>
        <p:txBody>
          <a:bodyPr>
            <a:noAutofit/>
          </a:bodyPr>
          <a:lstStyle/>
          <a:p>
            <a:r>
              <a:rPr lang="en-US" sz="3200" b="1" dirty="0" smtClean="0">
                <a:solidFill>
                  <a:srgbClr val="FF0000"/>
                </a:solidFill>
              </a:rPr>
              <a:t/>
            </a:r>
            <a:br>
              <a:rPr lang="en-US" sz="3200" b="1" dirty="0" smtClean="0">
                <a:solidFill>
                  <a:srgbClr val="FF0000"/>
                </a:solidFill>
              </a:rPr>
            </a:br>
            <a:r>
              <a:rPr lang="en-US" sz="3200" b="1" dirty="0" smtClean="0">
                <a:solidFill>
                  <a:srgbClr val="FF0000"/>
                </a:solidFill>
              </a:rPr>
              <a:t>URINE ANALYSIS</a:t>
            </a:r>
            <a:br>
              <a:rPr lang="en-US" sz="3200" b="1" dirty="0" smtClean="0">
                <a:solidFill>
                  <a:srgbClr val="FF0000"/>
                </a:solidFill>
              </a:rPr>
            </a:br>
            <a:r>
              <a:rPr lang="en-US" sz="3200" b="1" u="sng" dirty="0" smtClean="0">
                <a:solidFill>
                  <a:srgbClr val="FF0000"/>
                </a:solidFill>
                <a:effectLst>
                  <a:outerShdw blurRad="38100" dist="38100" dir="2700000" algn="tl">
                    <a:srgbClr val="000000">
                      <a:alpha val="43137"/>
                    </a:srgbClr>
                  </a:outerShdw>
                </a:effectLst>
              </a:rPr>
              <a:t>Chemical Examination</a:t>
            </a:r>
            <a:r>
              <a:rPr lang="en-US" sz="3200" b="1" dirty="0" smtClean="0">
                <a:solidFill>
                  <a:srgbClr val="FF0000"/>
                </a:solidFill>
                <a:effectLst>
                  <a:outerShdw blurRad="38100" dist="38100" dir="2700000" algn="tl">
                    <a:srgbClr val="000000">
                      <a:alpha val="43137"/>
                    </a:srgbClr>
                  </a:outerShdw>
                </a:effectLst>
              </a:rPr>
              <a:t/>
            </a:r>
            <a:br>
              <a:rPr lang="en-US" sz="3200" b="1" dirty="0" smtClean="0">
                <a:solidFill>
                  <a:srgbClr val="FF0000"/>
                </a:solidFill>
                <a:effectLst>
                  <a:outerShdw blurRad="38100" dist="38100" dir="2700000" algn="tl">
                    <a:srgbClr val="000000">
                      <a:alpha val="43137"/>
                    </a:srgbClr>
                  </a:outerShdw>
                </a:effectLst>
              </a:rPr>
            </a:br>
            <a:endParaRPr lang="en-US" sz="3200" b="1" dirty="0">
              <a:solidFill>
                <a:srgbClr val="FF0000"/>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2133601"/>
            <a:ext cx="6415110" cy="6034617"/>
          </a:xfrm>
          <a:ln>
            <a:solidFill>
              <a:schemeClr val="accent1"/>
            </a:solidFill>
          </a:ln>
        </p:spPr>
        <p:txBody>
          <a:bodyPr/>
          <a:lstStyle/>
          <a:p>
            <a:pPr>
              <a:buNone/>
            </a:pPr>
            <a:endParaRPr lang="en-US" b="1" dirty="0" smtClean="0"/>
          </a:p>
          <a:p>
            <a:pPr algn="l" rtl="0">
              <a:buNone/>
            </a:pPr>
            <a:r>
              <a:rPr lang="en-US" dirty="0" smtClean="0">
                <a:solidFill>
                  <a:srgbClr val="FF0000"/>
                </a:solidFill>
              </a:rPr>
              <a:t>3- </a:t>
            </a:r>
            <a:r>
              <a:rPr lang="en-US" b="1" u="sng" dirty="0" err="1" smtClean="0">
                <a:solidFill>
                  <a:srgbClr val="FF0000"/>
                </a:solidFill>
                <a:effectLst>
                  <a:outerShdw blurRad="38100" dist="38100" dir="2700000" algn="tl">
                    <a:srgbClr val="000000">
                      <a:alpha val="43137"/>
                    </a:srgbClr>
                  </a:outerShdw>
                </a:effectLst>
              </a:rPr>
              <a:t>Ketone</a:t>
            </a:r>
            <a:r>
              <a:rPr lang="en-US" b="1" u="sng" dirty="0" smtClean="0">
                <a:solidFill>
                  <a:srgbClr val="FF0000"/>
                </a:solidFill>
                <a:effectLst>
                  <a:outerShdw blurRad="38100" dist="38100" dir="2700000" algn="tl">
                    <a:srgbClr val="000000">
                      <a:alpha val="43137"/>
                    </a:srgbClr>
                  </a:outerShdw>
                </a:effectLst>
              </a:rPr>
              <a:t> Bodies </a:t>
            </a:r>
            <a:r>
              <a:rPr lang="en-US" b="1" dirty="0">
                <a:solidFill>
                  <a:srgbClr val="FF0000"/>
                </a:solidFill>
                <a:effectLst>
                  <a:outerShdw blurRad="38100" dist="38100" dir="2700000" algn="tl">
                    <a:srgbClr val="000000">
                      <a:alpha val="43137"/>
                    </a:srgbClr>
                  </a:outerShdw>
                </a:effectLst>
              </a:rPr>
              <a:t>(</a:t>
            </a:r>
            <a:r>
              <a:rPr lang="en-US" b="1" dirty="0" err="1">
                <a:solidFill>
                  <a:srgbClr val="FF0000"/>
                </a:solidFill>
                <a:effectLst>
                  <a:outerShdw blurRad="38100" dist="38100" dir="2700000" algn="tl">
                    <a:srgbClr val="000000">
                      <a:alpha val="43137"/>
                    </a:srgbClr>
                  </a:outerShdw>
                </a:effectLst>
              </a:rPr>
              <a:t>Ketonuria</a:t>
            </a:r>
            <a:r>
              <a:rPr lang="en-US" b="1" dirty="0">
                <a:solidFill>
                  <a:srgbClr val="FF0000"/>
                </a:solidFill>
                <a:effectLst>
                  <a:outerShdw blurRad="38100" dist="38100" dir="2700000" algn="tl">
                    <a:srgbClr val="000000">
                      <a:alpha val="43137"/>
                    </a:srgbClr>
                  </a:outerShdw>
                </a:effectLst>
              </a:rPr>
              <a:t>)</a:t>
            </a:r>
            <a:r>
              <a:rPr lang="en-US" dirty="0">
                <a:solidFill>
                  <a:srgbClr val="FF0000"/>
                </a:solidFill>
                <a:effectLst>
                  <a:outerShdw blurRad="38100" dist="38100" dir="2700000" algn="tl">
                    <a:srgbClr val="000000">
                      <a:alpha val="43137"/>
                    </a:srgbClr>
                  </a:outerShdw>
                </a:effectLst>
              </a:rPr>
              <a:t>: </a:t>
            </a:r>
            <a:endParaRPr lang="en-US" b="1" dirty="0">
              <a:solidFill>
                <a:srgbClr val="FF0000"/>
              </a:solidFill>
              <a:effectLst>
                <a:outerShdw blurRad="38100" dist="38100" dir="2700000" algn="tl">
                  <a:srgbClr val="000000">
                    <a:alpha val="43137"/>
                  </a:srgbClr>
                </a:outerShdw>
              </a:effectLst>
            </a:endParaRPr>
          </a:p>
          <a:p>
            <a:pPr algn="l" rtl="0">
              <a:buNone/>
            </a:pPr>
            <a:r>
              <a:rPr lang="en-US" sz="2000" dirty="0" smtClean="0">
                <a:solidFill>
                  <a:srgbClr val="230AB6"/>
                </a:solidFill>
              </a:rPr>
              <a:t>       Presence </a:t>
            </a:r>
            <a:r>
              <a:rPr lang="en-US" sz="2000" dirty="0">
                <a:solidFill>
                  <a:srgbClr val="230AB6"/>
                </a:solidFill>
              </a:rPr>
              <a:t>of acetone, </a:t>
            </a:r>
            <a:r>
              <a:rPr lang="en-US" sz="2000" dirty="0" err="1">
                <a:solidFill>
                  <a:srgbClr val="230AB6"/>
                </a:solidFill>
              </a:rPr>
              <a:t>acetoacetic</a:t>
            </a:r>
            <a:r>
              <a:rPr lang="en-US" sz="2000" dirty="0">
                <a:solidFill>
                  <a:srgbClr val="230AB6"/>
                </a:solidFill>
              </a:rPr>
              <a:t> acid and </a:t>
            </a:r>
            <a:endParaRPr lang="en-US" sz="2000" dirty="0" smtClean="0">
              <a:solidFill>
                <a:srgbClr val="230AB6"/>
              </a:solidFill>
            </a:endParaRPr>
          </a:p>
          <a:p>
            <a:pPr algn="l" rtl="0">
              <a:buNone/>
            </a:pPr>
            <a:r>
              <a:rPr lang="en-US" sz="2000" dirty="0">
                <a:solidFill>
                  <a:srgbClr val="230AB6"/>
                </a:solidFill>
              </a:rPr>
              <a:t> </a:t>
            </a:r>
            <a:r>
              <a:rPr lang="en-US" sz="2000" dirty="0" smtClean="0">
                <a:solidFill>
                  <a:srgbClr val="230AB6"/>
                </a:solidFill>
              </a:rPr>
              <a:t>      </a:t>
            </a:r>
            <a:r>
              <a:rPr lang="el-GR" sz="2000" dirty="0" smtClean="0">
                <a:solidFill>
                  <a:srgbClr val="230AB6"/>
                </a:solidFill>
              </a:rPr>
              <a:t>β</a:t>
            </a:r>
            <a:r>
              <a:rPr lang="en-US" sz="2000" dirty="0" smtClean="0">
                <a:solidFill>
                  <a:srgbClr val="230AB6"/>
                </a:solidFill>
              </a:rPr>
              <a:t> </a:t>
            </a:r>
            <a:r>
              <a:rPr lang="en-US" sz="2000" dirty="0" err="1">
                <a:solidFill>
                  <a:srgbClr val="230AB6"/>
                </a:solidFill>
              </a:rPr>
              <a:t>h</a:t>
            </a:r>
            <a:r>
              <a:rPr lang="en-US" sz="2000" dirty="0" err="1" smtClean="0">
                <a:solidFill>
                  <a:srgbClr val="230AB6"/>
                </a:solidFill>
              </a:rPr>
              <a:t>ydroxybutyric</a:t>
            </a:r>
            <a:r>
              <a:rPr lang="en-US" sz="2000" dirty="0" smtClean="0">
                <a:solidFill>
                  <a:srgbClr val="230AB6"/>
                </a:solidFill>
              </a:rPr>
              <a:t> </a:t>
            </a:r>
            <a:r>
              <a:rPr lang="en-US" sz="2000" dirty="0">
                <a:solidFill>
                  <a:srgbClr val="230AB6"/>
                </a:solidFill>
              </a:rPr>
              <a:t>acid </a:t>
            </a:r>
            <a:r>
              <a:rPr lang="en-US" sz="2000" dirty="0" smtClean="0">
                <a:solidFill>
                  <a:srgbClr val="230AB6"/>
                </a:solidFill>
              </a:rPr>
              <a:t>in </a:t>
            </a:r>
            <a:r>
              <a:rPr lang="en-US" sz="2000" dirty="0">
                <a:solidFill>
                  <a:srgbClr val="230AB6"/>
                </a:solidFill>
              </a:rPr>
              <a:t>urine </a:t>
            </a:r>
            <a:r>
              <a:rPr lang="en-US" sz="2000" dirty="0" smtClean="0">
                <a:solidFill>
                  <a:srgbClr val="230AB6"/>
                </a:solidFill>
              </a:rPr>
              <a:t>due to</a:t>
            </a:r>
            <a:r>
              <a:rPr lang="en-US" sz="2000" dirty="0">
                <a:solidFill>
                  <a:srgbClr val="230AB6"/>
                </a:solidFill>
              </a:rPr>
              <a:t>: </a:t>
            </a:r>
            <a:endParaRPr lang="en-US" sz="2000" dirty="0" smtClean="0">
              <a:solidFill>
                <a:srgbClr val="230AB6"/>
              </a:solidFill>
            </a:endParaRPr>
          </a:p>
          <a:p>
            <a:pPr algn="l" rtl="0">
              <a:buNone/>
            </a:pPr>
            <a:r>
              <a:rPr lang="en-US" sz="2400" dirty="0" smtClean="0">
                <a:solidFill>
                  <a:srgbClr val="230AB6"/>
                </a:solidFill>
              </a:rPr>
              <a:t>    </a:t>
            </a:r>
            <a:endParaRPr lang="en-US" sz="2400" b="1" dirty="0">
              <a:solidFill>
                <a:srgbClr val="230AB6"/>
              </a:solidFill>
            </a:endParaRPr>
          </a:p>
          <a:p>
            <a:pPr lvl="0" algn="l" rtl="0"/>
            <a:r>
              <a:rPr lang="en-US" sz="2400" b="1" dirty="0">
                <a:solidFill>
                  <a:srgbClr val="230AB6"/>
                </a:solidFill>
                <a:effectLst>
                  <a:outerShdw blurRad="38100" dist="38100" dir="2700000" algn="tl">
                    <a:srgbClr val="000000">
                      <a:alpha val="43137"/>
                    </a:srgbClr>
                  </a:outerShdw>
                </a:effectLst>
              </a:rPr>
              <a:t>Diabetic </a:t>
            </a:r>
            <a:r>
              <a:rPr lang="en-US" sz="2400" b="1" dirty="0" err="1" smtClean="0">
                <a:solidFill>
                  <a:srgbClr val="230AB6"/>
                </a:solidFill>
                <a:effectLst>
                  <a:outerShdw blurRad="38100" dist="38100" dir="2700000" algn="tl">
                    <a:srgbClr val="000000">
                      <a:alpha val="43137"/>
                    </a:srgbClr>
                  </a:outerShdw>
                </a:effectLst>
              </a:rPr>
              <a:t>ketoacidosis</a:t>
            </a:r>
            <a:r>
              <a:rPr lang="en-US" sz="2400" b="1" dirty="0">
                <a:solidFill>
                  <a:srgbClr val="230AB6"/>
                </a:solidFill>
                <a:effectLst>
                  <a:outerShdw blurRad="38100" dist="38100" dir="2700000" algn="tl">
                    <a:srgbClr val="000000">
                      <a:alpha val="43137"/>
                    </a:srgbClr>
                  </a:outerShdw>
                </a:effectLst>
              </a:rPr>
              <a:t> </a:t>
            </a:r>
            <a:r>
              <a:rPr lang="en-US" sz="2400" b="1" dirty="0" smtClean="0">
                <a:solidFill>
                  <a:srgbClr val="230AB6"/>
                </a:solidFill>
                <a:effectLst>
                  <a:outerShdw blurRad="38100" dist="38100" dir="2700000" algn="tl">
                    <a:srgbClr val="000000">
                      <a:alpha val="43137"/>
                    </a:srgbClr>
                  </a:outerShdw>
                </a:effectLst>
              </a:rPr>
              <a:t>(uncontrolled </a:t>
            </a:r>
            <a:r>
              <a:rPr lang="en-US" sz="2400" b="1" dirty="0">
                <a:solidFill>
                  <a:srgbClr val="230AB6"/>
                </a:solidFill>
                <a:effectLst>
                  <a:outerShdw blurRad="38100" dist="38100" dir="2700000" algn="tl">
                    <a:srgbClr val="000000">
                      <a:alpha val="43137"/>
                    </a:srgbClr>
                  </a:outerShdw>
                </a:effectLst>
              </a:rPr>
              <a:t>DM)</a:t>
            </a:r>
          </a:p>
          <a:p>
            <a:pPr lvl="0" algn="l" rtl="0"/>
            <a:r>
              <a:rPr lang="en-US" sz="2400" b="1" dirty="0">
                <a:solidFill>
                  <a:srgbClr val="230AB6"/>
                </a:solidFill>
                <a:effectLst>
                  <a:outerShdw blurRad="38100" dist="38100" dir="2700000" algn="tl">
                    <a:srgbClr val="000000">
                      <a:alpha val="43137"/>
                    </a:srgbClr>
                  </a:outerShdw>
                </a:effectLst>
              </a:rPr>
              <a:t>Starvation</a:t>
            </a:r>
          </a:p>
          <a:p>
            <a:pPr lvl="0" algn="l" rtl="0"/>
            <a:r>
              <a:rPr lang="en-US" sz="2400" b="1" dirty="0">
                <a:solidFill>
                  <a:srgbClr val="230AB6"/>
                </a:solidFill>
                <a:effectLst>
                  <a:outerShdw blurRad="38100" dist="38100" dir="2700000" algn="tl">
                    <a:srgbClr val="000000">
                      <a:alpha val="43137"/>
                    </a:srgbClr>
                  </a:outerShdw>
                </a:effectLst>
              </a:rPr>
              <a:t>Unbalanced diet: high fat &amp; </a:t>
            </a:r>
            <a:r>
              <a:rPr lang="en-US" sz="2400" b="1" dirty="0" smtClean="0">
                <a:solidFill>
                  <a:srgbClr val="230AB6"/>
                </a:solidFill>
                <a:effectLst>
                  <a:outerShdw blurRad="38100" dist="38100" dir="2700000" algn="tl">
                    <a:srgbClr val="000000">
                      <a:alpha val="43137"/>
                    </a:srgbClr>
                  </a:outerShdw>
                </a:effectLst>
              </a:rPr>
              <a:t>low carbohydrates </a:t>
            </a:r>
            <a:r>
              <a:rPr lang="en-US" sz="2400" b="1" dirty="0">
                <a:solidFill>
                  <a:srgbClr val="230AB6"/>
                </a:solidFill>
                <a:effectLst>
                  <a:outerShdw blurRad="38100" dist="38100" dir="2700000" algn="tl">
                    <a:srgbClr val="000000">
                      <a:alpha val="43137"/>
                    </a:srgbClr>
                  </a:outerShdw>
                </a:effectLst>
              </a:rPr>
              <a:t>diet.</a:t>
            </a:r>
          </a:p>
          <a:p>
            <a:endParaRPr lang="en-US" dirty="0"/>
          </a:p>
        </p:txBody>
      </p:sp>
      <p:sp>
        <p:nvSpPr>
          <p:cNvPr id="4" name="Title 1"/>
          <p:cNvSpPr>
            <a:spLocks noGrp="1"/>
          </p:cNvSpPr>
          <p:nvPr>
            <p:ph type="title"/>
          </p:nvPr>
        </p:nvSpPr>
        <p:spPr>
          <a:xfrm>
            <a:off x="214290" y="366184"/>
            <a:ext cx="6429420" cy="1524000"/>
          </a:xfrm>
          <a:solidFill>
            <a:schemeClr val="accent5">
              <a:lumMod val="20000"/>
              <a:lumOff val="80000"/>
            </a:schemeClr>
          </a:solidFill>
          <a:ln>
            <a:solidFill>
              <a:schemeClr val="accent1"/>
            </a:solidFill>
          </a:ln>
        </p:spPr>
        <p:txBody>
          <a:bodyPr>
            <a:noAutofit/>
          </a:bodyPr>
          <a:lstStyle/>
          <a:p>
            <a:r>
              <a:rPr lang="en-US" sz="3200" b="1" dirty="0" smtClean="0">
                <a:solidFill>
                  <a:srgbClr val="FF0000"/>
                </a:solidFill>
              </a:rPr>
              <a:t/>
            </a:r>
            <a:br>
              <a:rPr lang="en-US" sz="3200" b="1" dirty="0" smtClean="0">
                <a:solidFill>
                  <a:srgbClr val="FF0000"/>
                </a:solidFill>
              </a:rPr>
            </a:br>
            <a:r>
              <a:rPr lang="en-US" sz="3200" b="1" dirty="0" smtClean="0">
                <a:solidFill>
                  <a:srgbClr val="FF0000"/>
                </a:solidFill>
              </a:rPr>
              <a:t>URINE ANALYSIS</a:t>
            </a:r>
            <a:br>
              <a:rPr lang="en-US" sz="3200" b="1" dirty="0" smtClean="0">
                <a:solidFill>
                  <a:srgbClr val="FF0000"/>
                </a:solidFill>
              </a:rPr>
            </a:br>
            <a:r>
              <a:rPr lang="en-US" sz="3200" b="1" u="sng" dirty="0" smtClean="0">
                <a:solidFill>
                  <a:srgbClr val="FF0000"/>
                </a:solidFill>
                <a:effectLst>
                  <a:outerShdw blurRad="38100" dist="38100" dir="2700000" algn="tl">
                    <a:srgbClr val="000000">
                      <a:alpha val="43137"/>
                    </a:srgbClr>
                  </a:outerShdw>
                </a:effectLst>
              </a:rPr>
              <a:t>Chemical Examination</a:t>
            </a:r>
            <a:r>
              <a:rPr lang="en-US" sz="3200" b="1" dirty="0" smtClean="0">
                <a:solidFill>
                  <a:srgbClr val="FF0000"/>
                </a:solidFill>
                <a:effectLst>
                  <a:outerShdw blurRad="38100" dist="38100" dir="2700000" algn="tl">
                    <a:srgbClr val="000000">
                      <a:alpha val="43137"/>
                    </a:srgbClr>
                  </a:outerShdw>
                </a:effectLst>
              </a:rPr>
              <a:t/>
            </a:r>
            <a:br>
              <a:rPr lang="en-US" sz="3200" b="1" dirty="0" smtClean="0">
                <a:solidFill>
                  <a:srgbClr val="FF0000"/>
                </a:solidFill>
                <a:effectLst>
                  <a:outerShdw blurRad="38100" dist="38100" dir="2700000" algn="tl">
                    <a:srgbClr val="000000">
                      <a:alpha val="43137"/>
                    </a:srgbClr>
                  </a:outerShdw>
                </a:effectLst>
              </a:rPr>
            </a:br>
            <a:endParaRPr lang="en-US" sz="3200" b="1" dirty="0">
              <a:solidFill>
                <a:srgbClr val="FF000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ln>
            <a:solidFill>
              <a:schemeClr val="accent1"/>
            </a:solidFill>
          </a:ln>
        </p:spPr>
        <p:txBody>
          <a:bodyPr>
            <a:normAutofit lnSpcReduction="10000"/>
          </a:bodyPr>
          <a:lstStyle/>
          <a:p>
            <a:pPr algn="ctr">
              <a:buNone/>
            </a:pPr>
            <a:endParaRPr lang="en-US" b="1" u="sng" dirty="0" smtClean="0">
              <a:solidFill>
                <a:srgbClr val="FF0000"/>
              </a:solidFill>
              <a:effectLst>
                <a:outerShdw blurRad="38100" dist="38100" dir="2700000" algn="tl">
                  <a:srgbClr val="000000">
                    <a:alpha val="43137"/>
                  </a:srgbClr>
                </a:outerShdw>
              </a:effectLst>
            </a:endParaRPr>
          </a:p>
          <a:p>
            <a:pPr algn="ctr">
              <a:buNone/>
            </a:pPr>
            <a:r>
              <a:rPr lang="en-US" sz="4000" b="1" u="sng" dirty="0" smtClean="0">
                <a:solidFill>
                  <a:srgbClr val="FF0000"/>
                </a:solidFill>
                <a:effectLst>
                  <a:outerShdw blurRad="38100" dist="38100" dir="2700000" algn="tl">
                    <a:srgbClr val="000000">
                      <a:alpha val="43137"/>
                    </a:srgbClr>
                  </a:outerShdw>
                </a:effectLst>
              </a:rPr>
              <a:t>Collection of Urine for Analysis</a:t>
            </a:r>
          </a:p>
          <a:p>
            <a:pPr algn="ctr">
              <a:buNone/>
            </a:pPr>
            <a:endParaRPr lang="en-US" sz="1200" dirty="0" smtClean="0"/>
          </a:p>
          <a:p>
            <a:pPr algn="l" rtl="0"/>
            <a:r>
              <a:rPr lang="en-US" sz="2600" dirty="0" smtClean="0">
                <a:solidFill>
                  <a:srgbClr val="230AB6"/>
                </a:solidFill>
                <a:effectLst>
                  <a:outerShdw blurRad="38100" dist="38100" dir="2700000" algn="tl">
                    <a:srgbClr val="000000">
                      <a:alpha val="43137"/>
                    </a:srgbClr>
                  </a:outerShdw>
                </a:effectLst>
              </a:rPr>
              <a:t>Urine is collected </a:t>
            </a:r>
            <a:r>
              <a:rPr lang="en-US" sz="2600" dirty="0" smtClean="0">
                <a:solidFill>
                  <a:srgbClr val="230AB6"/>
                </a:solidFill>
              </a:rPr>
              <a:t>over a </a:t>
            </a:r>
            <a:r>
              <a:rPr lang="en-US" sz="2600" b="1" u="sng" dirty="0" smtClean="0">
                <a:solidFill>
                  <a:srgbClr val="230AB6"/>
                </a:solidFill>
                <a:effectLst>
                  <a:outerShdw blurRad="38100" dist="38100" dir="2700000" algn="tl">
                    <a:srgbClr val="000000">
                      <a:alpha val="43137"/>
                    </a:srgbClr>
                  </a:outerShdw>
                </a:effectLst>
              </a:rPr>
              <a:t>period of 24 hours.</a:t>
            </a:r>
          </a:p>
          <a:p>
            <a:pPr algn="l" rtl="0"/>
            <a:endParaRPr lang="en-US" sz="2600" b="1" u="sng" dirty="0" smtClean="0">
              <a:solidFill>
                <a:srgbClr val="230AB6"/>
              </a:solidFill>
              <a:effectLst>
                <a:outerShdw blurRad="38100" dist="38100" dir="2700000" algn="tl">
                  <a:srgbClr val="000000">
                    <a:alpha val="43137"/>
                  </a:srgbClr>
                </a:outerShdw>
              </a:effectLst>
            </a:endParaRPr>
          </a:p>
          <a:p>
            <a:pPr algn="l" rtl="0"/>
            <a:r>
              <a:rPr lang="en-US" sz="2600" dirty="0" smtClean="0">
                <a:solidFill>
                  <a:srgbClr val="230AB6"/>
                </a:solidFill>
              </a:rPr>
              <a:t>A </a:t>
            </a:r>
            <a:r>
              <a:rPr lang="en-US" sz="2600" b="1" u="sng" dirty="0" smtClean="0">
                <a:solidFill>
                  <a:srgbClr val="230AB6"/>
                </a:solidFill>
                <a:effectLst>
                  <a:outerShdw blurRad="38100" dist="38100" dir="2700000" algn="tl">
                    <a:srgbClr val="000000">
                      <a:alpha val="43137"/>
                    </a:srgbClr>
                  </a:outerShdw>
                </a:effectLst>
              </a:rPr>
              <a:t>preservative</a:t>
            </a:r>
            <a:r>
              <a:rPr lang="en-US" sz="2600" dirty="0" smtClean="0">
                <a:solidFill>
                  <a:srgbClr val="230AB6"/>
                </a:solidFill>
                <a:effectLst>
                  <a:outerShdw blurRad="38100" dist="38100" dir="2700000" algn="tl">
                    <a:srgbClr val="000000">
                      <a:alpha val="43137"/>
                    </a:srgbClr>
                  </a:outerShdw>
                </a:effectLst>
              </a:rPr>
              <a:t> (as toluene, chloroform, </a:t>
            </a:r>
            <a:r>
              <a:rPr lang="en-US" sz="2600" dirty="0" err="1" smtClean="0">
                <a:solidFill>
                  <a:srgbClr val="230AB6"/>
                </a:solidFill>
                <a:effectLst>
                  <a:outerShdw blurRad="38100" dist="38100" dir="2700000" algn="tl">
                    <a:srgbClr val="000000">
                      <a:alpha val="43137"/>
                    </a:srgbClr>
                  </a:outerShdw>
                </a:effectLst>
              </a:rPr>
              <a:t>thymol</a:t>
            </a:r>
            <a:r>
              <a:rPr lang="en-US" sz="2600" dirty="0" smtClean="0">
                <a:solidFill>
                  <a:srgbClr val="230AB6"/>
                </a:solidFill>
                <a:effectLst>
                  <a:outerShdw blurRad="38100" dist="38100" dir="2700000" algn="tl">
                    <a:srgbClr val="000000">
                      <a:alpha val="43137"/>
                    </a:srgbClr>
                  </a:outerShdw>
                </a:effectLst>
              </a:rPr>
              <a:t> &amp; formalin) is added to  prevent contamination of the urine</a:t>
            </a:r>
          </a:p>
          <a:p>
            <a:pPr algn="l" rtl="0">
              <a:buNone/>
            </a:pPr>
            <a:r>
              <a:rPr lang="en-US" sz="2600" dirty="0" smtClean="0">
                <a:solidFill>
                  <a:srgbClr val="230AB6"/>
                </a:solidFill>
                <a:effectLst>
                  <a:outerShdw blurRad="38100" dist="38100" dir="2700000" algn="tl">
                    <a:srgbClr val="000000">
                      <a:alpha val="43137"/>
                    </a:srgbClr>
                  </a:outerShdw>
                </a:effectLst>
              </a:rPr>
              <a:t> </a:t>
            </a:r>
          </a:p>
          <a:p>
            <a:pPr algn="l" rtl="0"/>
            <a:r>
              <a:rPr lang="en-US" sz="2600" dirty="0" smtClean="0">
                <a:solidFill>
                  <a:srgbClr val="230AB6"/>
                </a:solidFill>
                <a:effectLst>
                  <a:outerShdw blurRad="38100" dist="38100" dir="2700000" algn="tl">
                    <a:srgbClr val="000000">
                      <a:alpha val="43137"/>
                    </a:srgbClr>
                  </a:outerShdw>
                </a:effectLst>
              </a:rPr>
              <a:t>keeping urine in </a:t>
            </a:r>
            <a:r>
              <a:rPr lang="en-US" sz="2600" b="1" u="sng" dirty="0" smtClean="0">
                <a:solidFill>
                  <a:srgbClr val="230AB6"/>
                </a:solidFill>
                <a:effectLst>
                  <a:outerShdw blurRad="38100" dist="38100" dir="2700000" algn="tl">
                    <a:srgbClr val="000000">
                      <a:alpha val="43137"/>
                    </a:srgbClr>
                  </a:outerShdw>
                </a:effectLst>
              </a:rPr>
              <a:t>refrigerator</a:t>
            </a:r>
            <a:r>
              <a:rPr lang="en-US" sz="2600" dirty="0" smtClean="0">
                <a:solidFill>
                  <a:srgbClr val="230AB6"/>
                </a:solidFill>
                <a:effectLst>
                  <a:outerShdw blurRad="38100" dist="38100" dir="2700000" algn="tl">
                    <a:srgbClr val="000000">
                      <a:alpha val="43137"/>
                    </a:srgbClr>
                  </a:outerShdw>
                </a:effectLst>
              </a:rPr>
              <a:t> is greatly advisable especially in hot weather.</a:t>
            </a:r>
            <a:endParaRPr lang="en-US" sz="2600" b="1" dirty="0" smtClean="0">
              <a:solidFill>
                <a:srgbClr val="230AB6"/>
              </a:solidFill>
              <a:effectLst>
                <a:outerShdw blurRad="38100" dist="38100" dir="2700000" algn="tl">
                  <a:srgbClr val="000000">
                    <a:alpha val="43137"/>
                  </a:srgbClr>
                </a:outerShdw>
              </a:effectLst>
            </a:endParaRPr>
          </a:p>
          <a:p>
            <a:pPr>
              <a:buNone/>
            </a:pPr>
            <a:endParaRPr lang="en-US" dirty="0"/>
          </a:p>
        </p:txBody>
      </p:sp>
      <p:sp>
        <p:nvSpPr>
          <p:cNvPr id="5" name="Title 1"/>
          <p:cNvSpPr>
            <a:spLocks noGrp="1"/>
          </p:cNvSpPr>
          <p:nvPr>
            <p:ph type="title"/>
          </p:nvPr>
        </p:nvSpPr>
        <p:spPr>
          <a:solidFill>
            <a:schemeClr val="accent5">
              <a:lumMod val="20000"/>
              <a:lumOff val="80000"/>
            </a:schemeClr>
          </a:solidFill>
          <a:ln>
            <a:solidFill>
              <a:schemeClr val="accent1"/>
            </a:solidFill>
          </a:ln>
        </p:spPr>
        <p:txBody>
          <a:bodyPr>
            <a:normAutofit/>
          </a:bodyPr>
          <a:lstStyle/>
          <a:p>
            <a:r>
              <a:rPr lang="en-US" sz="6000" b="1" dirty="0" smtClean="0">
                <a:solidFill>
                  <a:srgbClr val="FF0000"/>
                </a:solidFill>
                <a:effectLst>
                  <a:outerShdw blurRad="38100" dist="38100" dir="2700000" algn="tl">
                    <a:srgbClr val="000000">
                      <a:alpha val="43137"/>
                    </a:srgbClr>
                  </a:outerShdw>
                </a:effectLst>
              </a:rPr>
              <a:t>Urine Analysis</a:t>
            </a:r>
            <a:endParaRPr lang="en-US" sz="6000" b="1" dirty="0">
              <a:solidFill>
                <a:srgbClr val="FF000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ln>
            <a:solidFill>
              <a:schemeClr val="accent1"/>
            </a:solidFill>
          </a:ln>
        </p:spPr>
        <p:txBody>
          <a:bodyPr>
            <a:normAutofit/>
          </a:bodyPr>
          <a:lstStyle/>
          <a:p>
            <a:pPr>
              <a:buNone/>
            </a:pPr>
            <a:endParaRPr lang="en-US" b="1" u="sng" dirty="0" smtClean="0">
              <a:solidFill>
                <a:srgbClr val="FF0000"/>
              </a:solidFill>
              <a:effectLst>
                <a:outerShdw blurRad="38100" dist="38100" dir="2700000" algn="tl">
                  <a:srgbClr val="000000">
                    <a:alpha val="43137"/>
                  </a:srgbClr>
                </a:outerShdw>
              </a:effectLst>
            </a:endParaRPr>
          </a:p>
          <a:p>
            <a:pPr algn="l" rtl="0">
              <a:buNone/>
            </a:pPr>
            <a:r>
              <a:rPr lang="en-US" b="1" dirty="0" smtClean="0">
                <a:solidFill>
                  <a:srgbClr val="FF0000"/>
                </a:solidFill>
                <a:effectLst>
                  <a:outerShdw blurRad="38100" dist="38100" dir="2700000" algn="tl">
                    <a:srgbClr val="000000">
                      <a:alpha val="43137"/>
                    </a:srgbClr>
                  </a:outerShdw>
                </a:effectLst>
              </a:rPr>
              <a:t>4- </a:t>
            </a:r>
            <a:r>
              <a:rPr lang="en-US" b="1" u="sng" dirty="0" smtClean="0">
                <a:solidFill>
                  <a:srgbClr val="FF0000"/>
                </a:solidFill>
                <a:effectLst>
                  <a:outerShdw blurRad="38100" dist="38100" dir="2700000" algn="tl">
                    <a:srgbClr val="000000">
                      <a:alpha val="43137"/>
                    </a:srgbClr>
                  </a:outerShdw>
                </a:effectLst>
              </a:rPr>
              <a:t>Bilirubin </a:t>
            </a:r>
            <a:r>
              <a:rPr lang="en-US" b="1" dirty="0" smtClean="0">
                <a:solidFill>
                  <a:srgbClr val="FF0000"/>
                </a:solidFill>
                <a:effectLst>
                  <a:outerShdw blurRad="38100" dist="38100" dir="2700000" algn="tl">
                    <a:srgbClr val="000000">
                      <a:alpha val="43137"/>
                    </a:srgbClr>
                  </a:outerShdw>
                </a:effectLst>
              </a:rPr>
              <a:t>(</a:t>
            </a:r>
            <a:r>
              <a:rPr lang="en-US" b="1" dirty="0" err="1">
                <a:solidFill>
                  <a:srgbClr val="FF0000"/>
                </a:solidFill>
                <a:effectLst>
                  <a:outerShdw blurRad="38100" dist="38100" dir="2700000" algn="tl">
                    <a:srgbClr val="000000">
                      <a:alpha val="43137"/>
                    </a:srgbClr>
                  </a:outerShdw>
                </a:effectLst>
              </a:rPr>
              <a:t>b</a:t>
            </a:r>
            <a:r>
              <a:rPr lang="en-US" b="1" dirty="0" err="1" smtClean="0">
                <a:solidFill>
                  <a:srgbClr val="FF0000"/>
                </a:solidFill>
                <a:effectLst>
                  <a:outerShdw blurRad="38100" dist="38100" dir="2700000" algn="tl">
                    <a:srgbClr val="000000">
                      <a:alpha val="43137"/>
                    </a:srgbClr>
                  </a:outerShdw>
                </a:effectLst>
              </a:rPr>
              <a:t>ilirubinuria</a:t>
            </a:r>
            <a:r>
              <a:rPr lang="en-US" b="1" dirty="0" smtClean="0">
                <a:solidFill>
                  <a:srgbClr val="FF0000"/>
                </a:solidFill>
                <a:effectLst>
                  <a:outerShdw blurRad="38100" dist="38100" dir="2700000" algn="tl">
                    <a:srgbClr val="000000">
                      <a:alpha val="43137"/>
                    </a:srgbClr>
                  </a:outerShdw>
                </a:effectLst>
              </a:rPr>
              <a:t>) </a:t>
            </a:r>
          </a:p>
          <a:p>
            <a:pPr algn="l" rtl="0">
              <a:buNone/>
            </a:pPr>
            <a:r>
              <a:rPr lang="en-US" b="1" dirty="0" smtClean="0">
                <a:solidFill>
                  <a:srgbClr val="FF0000"/>
                </a:solidFill>
                <a:effectLst>
                  <a:outerShdw blurRad="38100" dist="38100" dir="2700000" algn="tl">
                    <a:srgbClr val="000000">
                      <a:alpha val="43137"/>
                    </a:srgbClr>
                  </a:outerShdw>
                </a:effectLst>
              </a:rPr>
              <a:t>     </a:t>
            </a:r>
            <a:r>
              <a:rPr lang="en-US" sz="2000" dirty="0" smtClean="0">
                <a:solidFill>
                  <a:srgbClr val="230AB6"/>
                </a:solidFill>
              </a:rPr>
              <a:t>Billirubin appears in urine in cases of:</a:t>
            </a:r>
          </a:p>
          <a:p>
            <a:pPr algn="l" rtl="0">
              <a:buNone/>
            </a:pPr>
            <a:endParaRPr lang="en-US" sz="2800" b="1" dirty="0">
              <a:solidFill>
                <a:srgbClr val="230AB6"/>
              </a:solidFill>
              <a:effectLst>
                <a:outerShdw blurRad="38100" dist="38100" dir="2700000" algn="tl">
                  <a:srgbClr val="000000">
                    <a:alpha val="43137"/>
                  </a:srgbClr>
                </a:outerShdw>
              </a:effectLst>
            </a:endParaRPr>
          </a:p>
          <a:p>
            <a:pPr lvl="0" algn="l" rtl="0"/>
            <a:r>
              <a:rPr lang="en-US" sz="2800" b="1" dirty="0" err="1">
                <a:solidFill>
                  <a:srgbClr val="230AB6"/>
                </a:solidFill>
                <a:effectLst>
                  <a:outerShdw blurRad="38100" dist="38100" dir="2700000" algn="tl">
                    <a:srgbClr val="000000">
                      <a:alpha val="43137"/>
                    </a:srgbClr>
                  </a:outerShdw>
                </a:effectLst>
              </a:rPr>
              <a:t>H</a:t>
            </a:r>
            <a:r>
              <a:rPr lang="en-US" sz="2800" b="1" dirty="0" err="1" smtClean="0">
                <a:solidFill>
                  <a:srgbClr val="230AB6"/>
                </a:solidFill>
                <a:effectLst>
                  <a:outerShdw blurRad="38100" dist="38100" dir="2700000" algn="tl">
                    <a:srgbClr val="000000">
                      <a:alpha val="43137"/>
                    </a:srgbClr>
                  </a:outerShdw>
                </a:effectLst>
              </a:rPr>
              <a:t>epatocellular</a:t>
            </a:r>
            <a:r>
              <a:rPr lang="en-US" sz="2800" b="1" dirty="0" smtClean="0">
                <a:solidFill>
                  <a:srgbClr val="230AB6"/>
                </a:solidFill>
                <a:effectLst>
                  <a:outerShdw blurRad="38100" dist="38100" dir="2700000" algn="tl">
                    <a:srgbClr val="000000">
                      <a:alpha val="43137"/>
                    </a:srgbClr>
                  </a:outerShdw>
                </a:effectLst>
              </a:rPr>
              <a:t> Jaundice:</a:t>
            </a:r>
          </a:p>
          <a:p>
            <a:pPr lvl="0" algn="l" rtl="0">
              <a:buNone/>
            </a:pPr>
            <a:r>
              <a:rPr lang="en-US" sz="2800" b="1" dirty="0" smtClean="0">
                <a:solidFill>
                  <a:srgbClr val="230AB6"/>
                </a:solidFill>
                <a:effectLst>
                  <a:outerShdw blurRad="38100" dist="38100" dir="2700000" algn="tl">
                    <a:srgbClr val="000000">
                      <a:alpha val="43137"/>
                    </a:srgbClr>
                  </a:outerShdw>
                </a:effectLst>
              </a:rPr>
              <a:t>    </a:t>
            </a:r>
            <a:r>
              <a:rPr lang="en-US" sz="2800" dirty="0" smtClean="0">
                <a:solidFill>
                  <a:srgbClr val="230AB6"/>
                </a:solidFill>
                <a:effectLst>
                  <a:outerShdw blurRad="38100" dist="38100" dir="2700000" algn="tl">
                    <a:srgbClr val="000000">
                      <a:alpha val="43137"/>
                    </a:srgbClr>
                  </a:outerShdw>
                </a:effectLst>
              </a:rPr>
              <a:t>as in viral hepatitis </a:t>
            </a:r>
            <a:endParaRPr lang="en-US" sz="2800" dirty="0">
              <a:solidFill>
                <a:srgbClr val="230AB6"/>
              </a:solidFill>
              <a:effectLst>
                <a:outerShdw blurRad="38100" dist="38100" dir="2700000" algn="tl">
                  <a:srgbClr val="000000">
                    <a:alpha val="43137"/>
                  </a:srgbClr>
                </a:outerShdw>
              </a:effectLst>
            </a:endParaRPr>
          </a:p>
          <a:p>
            <a:pPr lvl="0" algn="l" rtl="0"/>
            <a:r>
              <a:rPr lang="en-US" sz="2800" b="1" dirty="0" smtClean="0">
                <a:solidFill>
                  <a:srgbClr val="230AB6"/>
                </a:solidFill>
                <a:effectLst>
                  <a:outerShdw blurRad="38100" dist="38100" dir="2700000" algn="tl">
                    <a:srgbClr val="000000">
                      <a:alpha val="43137"/>
                    </a:srgbClr>
                  </a:outerShdw>
                </a:effectLst>
              </a:rPr>
              <a:t>Obstructive Jaundice </a:t>
            </a:r>
          </a:p>
          <a:p>
            <a:pPr lvl="0" algn="l" rtl="0">
              <a:buNone/>
            </a:pPr>
            <a:r>
              <a:rPr lang="en-US" sz="2800" b="1" dirty="0" smtClean="0">
                <a:solidFill>
                  <a:srgbClr val="230AB6"/>
                </a:solidFill>
                <a:effectLst>
                  <a:outerShdw blurRad="38100" dist="38100" dir="2700000" algn="tl">
                    <a:srgbClr val="000000">
                      <a:alpha val="43137"/>
                    </a:srgbClr>
                  </a:outerShdw>
                </a:effectLst>
              </a:rPr>
              <a:t>    </a:t>
            </a:r>
            <a:r>
              <a:rPr lang="en-US" sz="2800" dirty="0" smtClean="0">
                <a:solidFill>
                  <a:srgbClr val="230AB6"/>
                </a:solidFill>
                <a:effectLst>
                  <a:outerShdw blurRad="38100" dist="38100" dir="2700000" algn="tl">
                    <a:srgbClr val="000000">
                      <a:alpha val="43137"/>
                    </a:srgbClr>
                  </a:outerShdw>
                </a:effectLst>
              </a:rPr>
              <a:t>as any cause of obstruction </a:t>
            </a:r>
            <a:r>
              <a:rPr lang="en-US" sz="2800" dirty="0">
                <a:solidFill>
                  <a:srgbClr val="230AB6"/>
                </a:solidFill>
                <a:effectLst>
                  <a:outerShdw blurRad="38100" dist="38100" dir="2700000" algn="tl">
                    <a:srgbClr val="000000">
                      <a:alpha val="43137"/>
                    </a:srgbClr>
                  </a:outerShdw>
                </a:effectLst>
              </a:rPr>
              <a:t>of </a:t>
            </a:r>
            <a:r>
              <a:rPr lang="en-US" sz="2800" dirty="0" smtClean="0">
                <a:solidFill>
                  <a:srgbClr val="230AB6"/>
                </a:solidFill>
                <a:effectLst>
                  <a:outerShdw blurRad="38100" dist="38100" dir="2700000" algn="tl">
                    <a:srgbClr val="000000">
                      <a:alpha val="43137"/>
                    </a:srgbClr>
                  </a:outerShdw>
                </a:effectLst>
              </a:rPr>
              <a:t>bile duct</a:t>
            </a:r>
            <a:endParaRPr lang="en-US" sz="2800" dirty="0">
              <a:solidFill>
                <a:srgbClr val="230AB6"/>
              </a:solidFill>
              <a:effectLst>
                <a:outerShdw blurRad="38100" dist="38100" dir="2700000" algn="tl">
                  <a:srgbClr val="000000">
                    <a:alpha val="43137"/>
                  </a:srgbClr>
                </a:outerShdw>
              </a:effectLst>
            </a:endParaRPr>
          </a:p>
          <a:p>
            <a:pPr>
              <a:buNone/>
            </a:pPr>
            <a:endParaRPr lang="en-US" b="1" dirty="0"/>
          </a:p>
          <a:p>
            <a:endParaRPr lang="en-US" dirty="0"/>
          </a:p>
        </p:txBody>
      </p:sp>
      <p:sp>
        <p:nvSpPr>
          <p:cNvPr id="4" name="Title 1"/>
          <p:cNvSpPr>
            <a:spLocks noGrp="1"/>
          </p:cNvSpPr>
          <p:nvPr>
            <p:ph type="title"/>
          </p:nvPr>
        </p:nvSpPr>
        <p:spPr>
          <a:solidFill>
            <a:schemeClr val="accent5">
              <a:lumMod val="20000"/>
              <a:lumOff val="80000"/>
            </a:schemeClr>
          </a:solidFill>
          <a:ln>
            <a:solidFill>
              <a:schemeClr val="accent1"/>
            </a:solidFill>
          </a:ln>
        </p:spPr>
        <p:txBody>
          <a:bodyPr>
            <a:noAutofit/>
          </a:bodyPr>
          <a:lstStyle/>
          <a:p>
            <a:r>
              <a:rPr lang="en-US" sz="3200" b="1" dirty="0" smtClean="0">
                <a:solidFill>
                  <a:srgbClr val="FF0000"/>
                </a:solidFill>
              </a:rPr>
              <a:t/>
            </a:r>
            <a:br>
              <a:rPr lang="en-US" sz="3200" b="1" dirty="0" smtClean="0">
                <a:solidFill>
                  <a:srgbClr val="FF0000"/>
                </a:solidFill>
              </a:rPr>
            </a:br>
            <a:r>
              <a:rPr lang="en-US" sz="3200" b="1" dirty="0" smtClean="0">
                <a:solidFill>
                  <a:srgbClr val="FF0000"/>
                </a:solidFill>
              </a:rPr>
              <a:t>URINE ANALYSIS</a:t>
            </a:r>
            <a:br>
              <a:rPr lang="en-US" sz="3200" b="1" dirty="0" smtClean="0">
                <a:solidFill>
                  <a:srgbClr val="FF0000"/>
                </a:solidFill>
              </a:rPr>
            </a:br>
            <a:r>
              <a:rPr lang="en-US" sz="3200" b="1" u="sng" dirty="0" smtClean="0">
                <a:solidFill>
                  <a:srgbClr val="FF0000"/>
                </a:solidFill>
                <a:effectLst>
                  <a:outerShdw blurRad="38100" dist="38100" dir="2700000" algn="tl">
                    <a:srgbClr val="000000">
                      <a:alpha val="43137"/>
                    </a:srgbClr>
                  </a:outerShdw>
                </a:effectLst>
              </a:rPr>
              <a:t>Chemical Examination</a:t>
            </a:r>
            <a:r>
              <a:rPr lang="en-US" sz="3200" b="1" dirty="0" smtClean="0">
                <a:solidFill>
                  <a:srgbClr val="FF0000"/>
                </a:solidFill>
                <a:effectLst>
                  <a:outerShdw blurRad="38100" dist="38100" dir="2700000" algn="tl">
                    <a:srgbClr val="000000">
                      <a:alpha val="43137"/>
                    </a:srgbClr>
                  </a:outerShdw>
                </a:effectLst>
              </a:rPr>
              <a:t/>
            </a:r>
            <a:br>
              <a:rPr lang="en-US" sz="3200" b="1" dirty="0" smtClean="0">
                <a:solidFill>
                  <a:srgbClr val="FF0000"/>
                </a:solidFill>
                <a:effectLst>
                  <a:outerShdw blurRad="38100" dist="38100" dir="2700000" algn="tl">
                    <a:srgbClr val="000000">
                      <a:alpha val="43137"/>
                    </a:srgbClr>
                  </a:outerShdw>
                </a:effectLst>
              </a:rPr>
            </a:br>
            <a:endParaRPr lang="en-US" sz="3200" b="1" dirty="0">
              <a:solidFill>
                <a:srgbClr val="FF0000"/>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42900" y="2133600"/>
            <a:ext cx="6172200" cy="6502400"/>
          </a:xfrm>
          <a:ln>
            <a:solidFill>
              <a:schemeClr val="accent1"/>
            </a:solidFill>
          </a:ln>
        </p:spPr>
        <p:txBody>
          <a:bodyPr>
            <a:normAutofit/>
          </a:bodyPr>
          <a:lstStyle/>
          <a:p>
            <a:pPr lvl="0" algn="l"/>
            <a:endParaRPr lang="en-US" b="1" dirty="0" smtClean="0">
              <a:solidFill>
                <a:srgbClr val="230AB6"/>
              </a:solidFill>
            </a:endParaRPr>
          </a:p>
          <a:p>
            <a:pPr algn="l">
              <a:buNone/>
            </a:pPr>
            <a:r>
              <a:rPr lang="en-US" sz="5800" dirty="0">
                <a:solidFill>
                  <a:srgbClr val="FF0000"/>
                </a:solidFill>
              </a:rPr>
              <a:t>5</a:t>
            </a:r>
            <a:r>
              <a:rPr lang="en-US" sz="5800" dirty="0" smtClean="0">
                <a:solidFill>
                  <a:srgbClr val="FF0000"/>
                </a:solidFill>
              </a:rPr>
              <a:t>-</a:t>
            </a:r>
            <a:r>
              <a:rPr lang="en-US" sz="5800" b="1" dirty="0" smtClean="0">
                <a:solidFill>
                  <a:srgbClr val="FF0000"/>
                </a:solidFill>
              </a:rPr>
              <a:t> </a:t>
            </a:r>
            <a:r>
              <a:rPr lang="en-US" sz="5800" b="1" u="sng" dirty="0" smtClean="0">
                <a:solidFill>
                  <a:srgbClr val="FF0000"/>
                </a:solidFill>
                <a:effectLst>
                  <a:outerShdw blurRad="38100" dist="38100" dir="2700000" algn="tl">
                    <a:srgbClr val="000000">
                      <a:alpha val="43137"/>
                    </a:srgbClr>
                  </a:outerShdw>
                </a:effectLst>
              </a:rPr>
              <a:t>Nitrites</a:t>
            </a:r>
            <a:endParaRPr lang="en-US" sz="5800" b="1" dirty="0" smtClean="0"/>
          </a:p>
          <a:p>
            <a:pPr lvl="0" algn="l" rtl="0"/>
            <a:r>
              <a:rPr lang="en-US" dirty="0" smtClean="0">
                <a:solidFill>
                  <a:srgbClr val="230AB6"/>
                </a:solidFill>
                <a:effectLst>
                  <a:outerShdw blurRad="38100" dist="38100" dir="2700000" algn="tl">
                    <a:srgbClr val="000000">
                      <a:alpha val="43137"/>
                    </a:srgbClr>
                  </a:outerShdw>
                </a:effectLst>
              </a:rPr>
              <a:t>In </a:t>
            </a:r>
            <a:r>
              <a:rPr lang="en-US" dirty="0" err="1" smtClean="0">
                <a:solidFill>
                  <a:srgbClr val="230AB6"/>
                </a:solidFill>
                <a:effectLst>
                  <a:outerShdw blurRad="38100" dist="38100" dir="2700000" algn="tl">
                    <a:srgbClr val="000000">
                      <a:alpha val="43137"/>
                    </a:srgbClr>
                  </a:outerShdw>
                </a:effectLst>
              </a:rPr>
              <a:t>bacteruria</a:t>
            </a:r>
            <a:r>
              <a:rPr lang="en-US" dirty="0" smtClean="0">
                <a:solidFill>
                  <a:srgbClr val="230AB6"/>
                </a:solidFill>
                <a:effectLst>
                  <a:outerShdw blurRad="38100" dist="38100" dir="2700000" algn="tl">
                    <a:srgbClr val="000000">
                      <a:alpha val="43137"/>
                    </a:srgbClr>
                  </a:outerShdw>
                </a:effectLst>
              </a:rPr>
              <a:t> in urine (in cases of Urinary Tract Infection,  UTI)</a:t>
            </a:r>
            <a:endParaRPr lang="en-US" b="1" dirty="0">
              <a:solidFill>
                <a:srgbClr val="230AB6"/>
              </a:solidFill>
            </a:endParaRPr>
          </a:p>
          <a:p>
            <a:endParaRPr lang="en-US" dirty="0"/>
          </a:p>
        </p:txBody>
      </p:sp>
      <p:sp>
        <p:nvSpPr>
          <p:cNvPr id="4" name="Title 1"/>
          <p:cNvSpPr>
            <a:spLocks noGrp="1"/>
          </p:cNvSpPr>
          <p:nvPr>
            <p:ph type="title"/>
          </p:nvPr>
        </p:nvSpPr>
        <p:spPr>
          <a:solidFill>
            <a:schemeClr val="accent5">
              <a:lumMod val="20000"/>
              <a:lumOff val="80000"/>
            </a:schemeClr>
          </a:solidFill>
          <a:ln>
            <a:solidFill>
              <a:schemeClr val="accent1"/>
            </a:solidFill>
          </a:ln>
        </p:spPr>
        <p:txBody>
          <a:bodyPr>
            <a:noAutofit/>
          </a:bodyPr>
          <a:lstStyle/>
          <a:p>
            <a:r>
              <a:rPr lang="en-US" sz="3200" b="1" dirty="0" smtClean="0">
                <a:solidFill>
                  <a:srgbClr val="FF0000"/>
                </a:solidFill>
              </a:rPr>
              <a:t/>
            </a:r>
            <a:br>
              <a:rPr lang="en-US" sz="3200" b="1" dirty="0" smtClean="0">
                <a:solidFill>
                  <a:srgbClr val="FF0000"/>
                </a:solidFill>
              </a:rPr>
            </a:br>
            <a:r>
              <a:rPr lang="en-US" sz="3200" b="1" dirty="0" smtClean="0">
                <a:solidFill>
                  <a:srgbClr val="FF0000"/>
                </a:solidFill>
              </a:rPr>
              <a:t>URINE ANALYSIS</a:t>
            </a:r>
            <a:br>
              <a:rPr lang="en-US" sz="3200" b="1" dirty="0" smtClean="0">
                <a:solidFill>
                  <a:srgbClr val="FF0000"/>
                </a:solidFill>
              </a:rPr>
            </a:br>
            <a:r>
              <a:rPr lang="en-US" sz="3200" b="1" u="sng" dirty="0" smtClean="0">
                <a:solidFill>
                  <a:srgbClr val="FF0000"/>
                </a:solidFill>
                <a:effectLst>
                  <a:outerShdw blurRad="38100" dist="38100" dir="2700000" algn="tl">
                    <a:srgbClr val="000000">
                      <a:alpha val="43137"/>
                    </a:srgbClr>
                  </a:outerShdw>
                </a:effectLst>
              </a:rPr>
              <a:t>Chemical Examination</a:t>
            </a:r>
            <a:r>
              <a:rPr lang="en-US" sz="3200" b="1" dirty="0" smtClean="0">
                <a:solidFill>
                  <a:srgbClr val="FF0000"/>
                </a:solidFill>
                <a:effectLst>
                  <a:outerShdw blurRad="38100" dist="38100" dir="2700000" algn="tl">
                    <a:srgbClr val="000000">
                      <a:alpha val="43137"/>
                    </a:srgbClr>
                  </a:outerShdw>
                </a:effectLst>
              </a:rPr>
              <a:t/>
            </a:r>
            <a:br>
              <a:rPr lang="en-US" sz="3200" b="1" dirty="0" smtClean="0">
                <a:solidFill>
                  <a:srgbClr val="FF0000"/>
                </a:solidFill>
                <a:effectLst>
                  <a:outerShdw blurRad="38100" dist="38100" dir="2700000" algn="tl">
                    <a:srgbClr val="000000">
                      <a:alpha val="43137"/>
                    </a:srgbClr>
                  </a:outerShdw>
                </a:effectLst>
              </a:rPr>
            </a:br>
            <a:endParaRPr lang="en-US" sz="3200" b="1" dirty="0">
              <a:solidFill>
                <a:srgbClr val="FF0000"/>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idx="4294967295"/>
          </p:nvPr>
        </p:nvSpPr>
        <p:spPr>
          <a:solidFill>
            <a:srgbClr val="DBEEF4"/>
          </a:solidFill>
          <a:ln cap="flat" algn="ctr">
            <a:solidFill>
              <a:schemeClr val="accent1"/>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ormAutofit/>
          </a:bodyPr>
          <a:lstStyle/>
          <a:p>
            <a:r>
              <a:rPr lang="en-US" sz="2800" b="1" dirty="0">
                <a:solidFill>
                  <a:srgbClr val="FF0000"/>
                </a:solidFill>
                <a:effectLst>
                  <a:outerShdw blurRad="38100" dist="38100" dir="2700000" algn="tl">
                    <a:srgbClr val="000000">
                      <a:alpha val="43137"/>
                    </a:srgbClr>
                  </a:outerShdw>
                </a:effectLst>
              </a:rPr>
              <a:t>MICROSCOPIC URINE EXAMINATION</a:t>
            </a:r>
            <a:endParaRPr lang="en-US" sz="2800" b="1" dirty="0" smtClean="0">
              <a:solidFill>
                <a:srgbClr val="FF0000"/>
              </a:solidFill>
              <a:effectLst>
                <a:outerShdw blurRad="38100" dist="38100" dir="2700000" algn="tl">
                  <a:srgbClr val="000000">
                    <a:alpha val="43137"/>
                  </a:srgbClr>
                </a:outerShdw>
              </a:effectLst>
              <a:cs typeface="Times New Roman" pitchFamily="18" charset="0"/>
            </a:endParaRPr>
          </a:p>
        </p:txBody>
      </p:sp>
      <p:sp>
        <p:nvSpPr>
          <p:cNvPr id="31747" name="Rectangle 3"/>
          <p:cNvSpPr>
            <a:spLocks noGrp="1" noChangeArrowheads="1"/>
          </p:cNvSpPr>
          <p:nvPr>
            <p:ph type="body" idx="4294967295"/>
          </p:nvPr>
        </p:nvSpPr>
        <p:spPr>
          <a:xfrm>
            <a:off x="171450" y="2032000"/>
            <a:ext cx="6497638" cy="6069013"/>
          </a:xfrm>
        </p:spPr>
        <p:txBody>
          <a:bodyPr/>
          <a:lstStyle/>
          <a:p>
            <a:pPr algn="l" rtl="0" eaLnBrk="1" hangingPunct="1">
              <a:lnSpc>
                <a:spcPct val="120000"/>
              </a:lnSpc>
            </a:pPr>
            <a:endParaRPr lang="en-US" sz="2500" dirty="0" smtClean="0">
              <a:solidFill>
                <a:srgbClr val="230AB6"/>
              </a:solidFill>
              <a:cs typeface="Arial" pitchFamily="34" charset="0"/>
            </a:endParaRPr>
          </a:p>
          <a:p>
            <a:pPr algn="l" rtl="0" eaLnBrk="1" hangingPunct="1">
              <a:lnSpc>
                <a:spcPct val="80000"/>
              </a:lnSpc>
            </a:pPr>
            <a:r>
              <a:rPr lang="en-US" sz="2800" b="1" dirty="0" smtClean="0">
                <a:solidFill>
                  <a:srgbClr val="FF0000"/>
                </a:solidFill>
                <a:effectLst>
                  <a:outerShdw blurRad="38100" dist="38100" dir="2700000" algn="tl">
                    <a:srgbClr val="000000">
                      <a:alpha val="43137"/>
                    </a:srgbClr>
                  </a:outerShdw>
                </a:effectLst>
                <a:cs typeface="Arial" pitchFamily="34" charset="0"/>
              </a:rPr>
              <a:t>Specimen of Choice:</a:t>
            </a:r>
          </a:p>
          <a:p>
            <a:pPr marL="0" indent="0" algn="l" rtl="0" eaLnBrk="1" hangingPunct="1">
              <a:lnSpc>
                <a:spcPct val="80000"/>
              </a:lnSpc>
              <a:buNone/>
            </a:pPr>
            <a:endParaRPr lang="en-US" sz="800" b="1" dirty="0" smtClean="0">
              <a:solidFill>
                <a:srgbClr val="FF0000"/>
              </a:solidFill>
              <a:effectLst>
                <a:outerShdw blurRad="38100" dist="38100" dir="2700000" algn="tl">
                  <a:srgbClr val="000000">
                    <a:alpha val="43137"/>
                  </a:srgbClr>
                </a:outerShdw>
              </a:effectLst>
              <a:cs typeface="Arial" pitchFamily="34" charset="0"/>
            </a:endParaRPr>
          </a:p>
          <a:p>
            <a:pPr marL="0" indent="0" algn="l" rtl="0" eaLnBrk="1" hangingPunct="1">
              <a:lnSpc>
                <a:spcPct val="80000"/>
              </a:lnSpc>
              <a:buNone/>
            </a:pPr>
            <a:r>
              <a:rPr lang="en-US" sz="2000" dirty="0" smtClean="0">
                <a:solidFill>
                  <a:srgbClr val="230AB6"/>
                </a:solidFill>
                <a:cs typeface="Arial" pitchFamily="34" charset="0"/>
              </a:rPr>
              <a:t>First morning , midstream, clean catch urine specimen.  </a:t>
            </a:r>
          </a:p>
          <a:p>
            <a:pPr marL="0" indent="0" algn="l" rtl="0" eaLnBrk="1" hangingPunct="1">
              <a:lnSpc>
                <a:spcPct val="80000"/>
              </a:lnSpc>
              <a:buNone/>
            </a:pPr>
            <a:r>
              <a:rPr lang="en-US" sz="2000" dirty="0" smtClean="0">
                <a:solidFill>
                  <a:srgbClr val="230AB6"/>
                </a:solidFill>
                <a:cs typeface="Arial" pitchFamily="34" charset="0"/>
              </a:rPr>
              <a:t>This specimen is preferred since it is most concentrated and thus small amounts of abnormal constituents are more likely to be detected </a:t>
            </a:r>
          </a:p>
          <a:p>
            <a:pPr marL="0" indent="0" algn="l" rtl="0" eaLnBrk="1" hangingPunct="1">
              <a:lnSpc>
                <a:spcPct val="120000"/>
              </a:lnSpc>
              <a:buNone/>
            </a:pPr>
            <a:endParaRPr lang="en-US" sz="2000" dirty="0">
              <a:solidFill>
                <a:srgbClr val="230AB6"/>
              </a:solidFill>
              <a:cs typeface="Arial" pitchFamily="34" charset="0"/>
            </a:endParaRPr>
          </a:p>
          <a:p>
            <a:pPr algn="l" rtl="0" eaLnBrk="1" hangingPunct="1">
              <a:lnSpc>
                <a:spcPct val="120000"/>
              </a:lnSpc>
            </a:pPr>
            <a:r>
              <a:rPr lang="en-US" sz="2800" b="1" dirty="0" smtClean="0">
                <a:solidFill>
                  <a:srgbClr val="FF0000"/>
                </a:solidFill>
                <a:effectLst>
                  <a:outerShdw blurRad="38100" dist="38100" dir="2700000" algn="tl">
                    <a:srgbClr val="000000">
                      <a:alpha val="43137"/>
                    </a:srgbClr>
                  </a:outerShdw>
                </a:effectLst>
                <a:cs typeface="Arial" pitchFamily="34" charset="0"/>
              </a:rPr>
              <a:t>Procedure: </a:t>
            </a:r>
          </a:p>
          <a:p>
            <a:pPr marL="0" indent="0" algn="l" rtl="0" eaLnBrk="1" hangingPunct="1">
              <a:lnSpc>
                <a:spcPct val="120000"/>
              </a:lnSpc>
              <a:buNone/>
            </a:pPr>
            <a:r>
              <a:rPr lang="en-US" sz="2000" dirty="0" smtClean="0">
                <a:solidFill>
                  <a:srgbClr val="230AB6"/>
                </a:solidFill>
                <a:cs typeface="Arial" pitchFamily="34" charset="0"/>
              </a:rPr>
              <a:t>1- By pouring </a:t>
            </a:r>
            <a:r>
              <a:rPr lang="en-US" sz="2000" dirty="0" smtClean="0">
                <a:solidFill>
                  <a:srgbClr val="230AB6"/>
                </a:solidFill>
                <a:cs typeface="Arial" pitchFamily="34" charset="0"/>
              </a:rPr>
              <a:t>the urine sample into a test tube </a:t>
            </a:r>
            <a:r>
              <a:rPr lang="en-US" sz="2000" dirty="0" smtClean="0">
                <a:solidFill>
                  <a:srgbClr val="230AB6"/>
                </a:solidFill>
                <a:cs typeface="Arial" pitchFamily="34" charset="0"/>
              </a:rPr>
              <a:t>&amp; centrifuging </a:t>
            </a:r>
            <a:r>
              <a:rPr lang="en-US" sz="2000" dirty="0" smtClean="0">
                <a:solidFill>
                  <a:srgbClr val="230AB6"/>
                </a:solidFill>
                <a:cs typeface="Arial" pitchFamily="34" charset="0"/>
              </a:rPr>
              <a:t>it (spinning it down in a machine) for a few minutes. </a:t>
            </a:r>
          </a:p>
          <a:p>
            <a:pPr marL="0" indent="0" algn="l" rtl="0" eaLnBrk="1" hangingPunct="1">
              <a:lnSpc>
                <a:spcPct val="120000"/>
              </a:lnSpc>
              <a:buNone/>
            </a:pPr>
            <a:r>
              <a:rPr lang="en-US" sz="2000" dirty="0" smtClean="0">
                <a:solidFill>
                  <a:srgbClr val="230AB6"/>
                </a:solidFill>
                <a:cs typeface="Arial" pitchFamily="34" charset="0"/>
              </a:rPr>
              <a:t>2- The </a:t>
            </a:r>
            <a:r>
              <a:rPr lang="en-US" sz="2000" dirty="0" smtClean="0">
                <a:solidFill>
                  <a:srgbClr val="230AB6"/>
                </a:solidFill>
                <a:cs typeface="Arial" pitchFamily="34" charset="0"/>
              </a:rPr>
              <a:t>top liquid part (the supernatant) is discarded. </a:t>
            </a:r>
          </a:p>
          <a:p>
            <a:pPr marL="0" indent="0" algn="l" rtl="0" eaLnBrk="1" hangingPunct="1">
              <a:lnSpc>
                <a:spcPct val="120000"/>
              </a:lnSpc>
              <a:buNone/>
            </a:pPr>
            <a:r>
              <a:rPr lang="en-US" sz="2000" dirty="0" smtClean="0">
                <a:solidFill>
                  <a:srgbClr val="230AB6"/>
                </a:solidFill>
                <a:cs typeface="Arial" pitchFamily="34" charset="0"/>
              </a:rPr>
              <a:t>3- The </a:t>
            </a:r>
            <a:r>
              <a:rPr lang="en-US" sz="2000" dirty="0" smtClean="0">
                <a:solidFill>
                  <a:srgbClr val="230AB6"/>
                </a:solidFill>
                <a:cs typeface="Arial" pitchFamily="34" charset="0"/>
              </a:rPr>
              <a:t>solid part left in the bottom of the test tube (the urine sediment) is mixed with the remaining drop of urine in the test tube and one drop is analyzed under a </a:t>
            </a:r>
            <a:r>
              <a:rPr lang="en-US" sz="2000" dirty="0" smtClean="0">
                <a:solidFill>
                  <a:srgbClr val="230AB6"/>
                </a:solidFill>
                <a:cs typeface="Arial" pitchFamily="34" charset="0"/>
              </a:rPr>
              <a:t>microscope. </a:t>
            </a:r>
            <a:endParaRPr lang="en-US" sz="2000" dirty="0" smtClean="0">
              <a:solidFill>
                <a:srgbClr val="230AB6"/>
              </a:solidFill>
              <a:cs typeface="Arial" pitchFamily="34" charset="0"/>
            </a:endParaRPr>
          </a:p>
        </p:txBody>
      </p:sp>
    </p:spTree>
    <p:extLst>
      <p:ext uri="{BB962C8B-B14F-4D97-AF65-F5344CB8AC3E}">
        <p14:creationId xmlns:p14="http://schemas.microsoft.com/office/powerpoint/2010/main" val="78766955"/>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Content Placeholder 2"/>
          <p:cNvSpPr>
            <a:spLocks noGrp="1"/>
          </p:cNvSpPr>
          <p:nvPr>
            <p:ph idx="4294967295"/>
          </p:nvPr>
        </p:nvSpPr>
        <p:spPr/>
        <p:txBody>
          <a:bodyPr>
            <a:normAutofit/>
          </a:bodyPr>
          <a:lstStyle/>
          <a:p>
            <a:pPr marL="411163" algn="l" rtl="0" eaLnBrk="1" hangingPunct="1">
              <a:buClr>
                <a:srgbClr val="00FF00"/>
              </a:buClr>
              <a:buSzPct val="117000"/>
              <a:buFont typeface="Wingdings 2" pitchFamily="18" charset="2"/>
              <a:buNone/>
              <a:defRPr/>
            </a:pPr>
            <a:endParaRPr lang="en-US" sz="2000" b="1" dirty="0" smtClean="0">
              <a:solidFill>
                <a:srgbClr val="171FBF"/>
              </a:solidFill>
              <a:cs typeface="Arial" pitchFamily="34" charset="0"/>
            </a:endParaRPr>
          </a:p>
          <a:p>
            <a:pPr marL="411163" algn="l" rtl="0" eaLnBrk="1" hangingPunct="1">
              <a:buClr>
                <a:srgbClr val="00FF00"/>
              </a:buClr>
              <a:buSzPct val="117000"/>
              <a:buFont typeface="Wingdings 2" pitchFamily="18" charset="2"/>
              <a:buNone/>
              <a:defRPr/>
            </a:pPr>
            <a:endParaRPr lang="en-US" sz="2000" b="1" dirty="0">
              <a:solidFill>
                <a:srgbClr val="171FBF"/>
              </a:solidFill>
              <a:cs typeface="Arial" pitchFamily="34" charset="0"/>
            </a:endParaRPr>
          </a:p>
          <a:p>
            <a:pPr marL="411163" algn="l" rtl="0" eaLnBrk="1" hangingPunct="1">
              <a:buClr>
                <a:srgbClr val="00FF00"/>
              </a:buClr>
              <a:buSzPct val="117000"/>
              <a:buFont typeface="Wingdings 2" pitchFamily="18" charset="2"/>
              <a:buNone/>
              <a:defRPr/>
            </a:pPr>
            <a:r>
              <a:rPr lang="en-US" sz="2800" b="1" dirty="0" smtClean="0">
                <a:solidFill>
                  <a:srgbClr val="FF0000"/>
                </a:solidFill>
                <a:effectLst>
                  <a:outerShdw blurRad="38100" dist="38100" dir="2700000" algn="tl">
                    <a:srgbClr val="000000">
                      <a:alpha val="43137"/>
                    </a:srgbClr>
                  </a:outerShdw>
                </a:effectLst>
                <a:cs typeface="Arial" pitchFamily="34" charset="0"/>
              </a:rPr>
              <a:t>Urine is examined microscopically for:</a:t>
            </a:r>
          </a:p>
          <a:p>
            <a:pPr marL="411163" algn="l" rtl="0" eaLnBrk="1" hangingPunct="1">
              <a:buClr>
                <a:srgbClr val="00FF00"/>
              </a:buClr>
              <a:buSzPct val="117000"/>
              <a:buFont typeface="Wingdings 2" pitchFamily="18" charset="2"/>
              <a:buNone/>
              <a:defRPr/>
            </a:pPr>
            <a:endParaRPr lang="en-US" sz="2000" b="1" dirty="0" smtClean="0">
              <a:solidFill>
                <a:srgbClr val="171FBF"/>
              </a:solidFill>
              <a:cs typeface="Arial" pitchFamily="34" charset="0"/>
            </a:endParaRPr>
          </a:p>
          <a:p>
            <a:pPr marL="411163" algn="l" rtl="0" eaLnBrk="1" hangingPunct="1">
              <a:buClr>
                <a:srgbClr val="00FF00"/>
              </a:buClr>
              <a:buSzPct val="117000"/>
              <a:buFont typeface="Wingdings 2" pitchFamily="18" charset="2"/>
              <a:buNone/>
              <a:defRPr/>
            </a:pPr>
            <a:r>
              <a:rPr lang="en-US" sz="3600" b="1" dirty="0" smtClean="0">
                <a:solidFill>
                  <a:srgbClr val="171FBF"/>
                </a:solidFill>
                <a:effectLst>
                  <a:outerShdw blurRad="38100" dist="38100" dir="2700000" algn="tl">
                    <a:srgbClr val="000000">
                      <a:alpha val="43137"/>
                    </a:srgbClr>
                  </a:outerShdw>
                </a:effectLst>
                <a:cs typeface="Arial" pitchFamily="34" charset="0"/>
              </a:rPr>
              <a:t>1-  Cells</a:t>
            </a:r>
            <a:r>
              <a:rPr lang="en-US" sz="3600" dirty="0" smtClean="0">
                <a:solidFill>
                  <a:srgbClr val="171FBF"/>
                </a:solidFill>
                <a:effectLst>
                  <a:outerShdw blurRad="38100" dist="38100" dir="2700000" algn="tl">
                    <a:srgbClr val="000000">
                      <a:alpha val="43137"/>
                    </a:srgbClr>
                  </a:outerShdw>
                </a:effectLst>
                <a:cs typeface="Arial" pitchFamily="34" charset="0"/>
              </a:rPr>
              <a:t> </a:t>
            </a:r>
          </a:p>
          <a:p>
            <a:pPr marL="411163" algn="l" rtl="0" eaLnBrk="1" hangingPunct="1">
              <a:buClr>
                <a:srgbClr val="00FF00"/>
              </a:buClr>
              <a:buSzPct val="117000"/>
              <a:buNone/>
              <a:defRPr/>
            </a:pPr>
            <a:r>
              <a:rPr lang="en-US" sz="3600" b="1" dirty="0" smtClean="0">
                <a:solidFill>
                  <a:srgbClr val="171FBF"/>
                </a:solidFill>
                <a:effectLst>
                  <a:outerShdw blurRad="38100" dist="38100" dir="2700000" algn="tl">
                    <a:srgbClr val="000000">
                      <a:alpha val="43137"/>
                    </a:srgbClr>
                  </a:outerShdw>
                </a:effectLst>
                <a:cs typeface="Arial" pitchFamily="34" charset="0"/>
              </a:rPr>
              <a:t>2-  Casts </a:t>
            </a:r>
          </a:p>
          <a:p>
            <a:pPr marL="411163" algn="l" rtl="0" eaLnBrk="1" hangingPunct="1">
              <a:buClr>
                <a:srgbClr val="00FF00"/>
              </a:buClr>
              <a:buSzPct val="117000"/>
              <a:buNone/>
              <a:defRPr/>
            </a:pPr>
            <a:r>
              <a:rPr lang="en-US" sz="3600" b="1" dirty="0" smtClean="0">
                <a:solidFill>
                  <a:srgbClr val="171FBF"/>
                </a:solidFill>
                <a:effectLst>
                  <a:outerShdw blurRad="38100" dist="38100" dir="2700000" algn="tl">
                    <a:srgbClr val="000000">
                      <a:alpha val="43137"/>
                    </a:srgbClr>
                  </a:outerShdw>
                </a:effectLst>
                <a:cs typeface="Arial" pitchFamily="34" charset="0"/>
              </a:rPr>
              <a:t>3-  Crystals </a:t>
            </a:r>
            <a:endParaRPr lang="en-US" sz="3600" b="1" dirty="0">
              <a:solidFill>
                <a:srgbClr val="171FBF"/>
              </a:solidFill>
              <a:effectLst>
                <a:outerShdw blurRad="38100" dist="38100" dir="2700000" algn="tl">
                  <a:srgbClr val="000000">
                    <a:alpha val="43137"/>
                  </a:srgbClr>
                </a:outerShdw>
              </a:effectLst>
              <a:cs typeface="Arial" pitchFamily="34" charset="0"/>
            </a:endParaRPr>
          </a:p>
          <a:p>
            <a:pPr marL="411163" algn="l" rtl="0" eaLnBrk="1" hangingPunct="1">
              <a:buClr>
                <a:srgbClr val="00FF00"/>
              </a:buClr>
              <a:buSzPct val="117000"/>
              <a:buFont typeface="Wingdings 2" pitchFamily="18" charset="2"/>
              <a:buNone/>
              <a:defRPr/>
            </a:pPr>
            <a:r>
              <a:rPr lang="en-US" sz="3600" b="1" dirty="0" smtClean="0">
                <a:solidFill>
                  <a:srgbClr val="171FBF"/>
                </a:solidFill>
                <a:effectLst>
                  <a:outerShdw blurRad="38100" dist="38100" dir="2700000" algn="tl">
                    <a:srgbClr val="000000">
                      <a:alpha val="43137"/>
                    </a:srgbClr>
                  </a:outerShdw>
                </a:effectLst>
                <a:cs typeface="Arial" pitchFamily="34" charset="0"/>
              </a:rPr>
              <a:t>4-  Parasitic </a:t>
            </a:r>
            <a:r>
              <a:rPr lang="en-US" sz="3600" b="1" dirty="0" smtClean="0">
                <a:solidFill>
                  <a:srgbClr val="171FBF"/>
                </a:solidFill>
                <a:effectLst>
                  <a:outerShdw blurRad="38100" dist="38100" dir="2700000" algn="tl">
                    <a:srgbClr val="000000">
                      <a:alpha val="43137"/>
                    </a:srgbClr>
                  </a:outerShdw>
                </a:effectLst>
                <a:cs typeface="Arial" pitchFamily="34" charset="0"/>
              </a:rPr>
              <a:t>ova </a:t>
            </a:r>
            <a:endParaRPr lang="en-US" sz="3600" dirty="0" smtClean="0">
              <a:solidFill>
                <a:srgbClr val="171FBF"/>
              </a:solidFill>
              <a:effectLst>
                <a:outerShdw blurRad="38100" dist="38100" dir="2700000" algn="tl">
                  <a:srgbClr val="000000">
                    <a:alpha val="43137"/>
                  </a:srgbClr>
                </a:outerShdw>
              </a:effectLst>
              <a:cs typeface="Arial" pitchFamily="34" charset="0"/>
            </a:endParaRPr>
          </a:p>
          <a:p>
            <a:pPr marL="411163" algn="l" rtl="0" eaLnBrk="1" hangingPunct="1">
              <a:buFont typeface="Arial" pitchFamily="34" charset="0"/>
              <a:buNone/>
              <a:defRPr/>
            </a:pPr>
            <a:r>
              <a:rPr lang="en-US" sz="2000" dirty="0" smtClean="0">
                <a:solidFill>
                  <a:srgbClr val="171FBF"/>
                </a:solidFill>
                <a:cs typeface="Arial" pitchFamily="34" charset="0"/>
              </a:rPr>
              <a:t>.</a:t>
            </a:r>
            <a:endParaRPr lang="en-US" sz="2000" dirty="0" smtClean="0">
              <a:cs typeface="Arial" pitchFamily="34" charset="0"/>
            </a:endParaRPr>
          </a:p>
          <a:p>
            <a:pPr marL="411163" algn="l" rtl="0" eaLnBrk="1" hangingPunct="1">
              <a:buFont typeface="Arial" pitchFamily="34" charset="0"/>
              <a:buNone/>
              <a:defRPr/>
            </a:pPr>
            <a:endParaRPr lang="en-US" sz="4100" dirty="0" smtClean="0">
              <a:ea typeface="Majalla UI"/>
              <a:cs typeface="Majalla UI"/>
            </a:endParaRPr>
          </a:p>
        </p:txBody>
      </p:sp>
      <p:sp>
        <p:nvSpPr>
          <p:cNvPr id="9220" name="Rectangle 4"/>
          <p:cNvSpPr>
            <a:spLocks noGrp="1" noChangeArrowheads="1"/>
          </p:cNvSpPr>
          <p:nvPr>
            <p:ph type="title" idx="4294967295"/>
          </p:nvPr>
        </p:nvSpPr>
        <p:spPr>
          <a:solidFill>
            <a:schemeClr val="accent5">
              <a:lumMod val="20000"/>
              <a:lumOff val="80000"/>
            </a:schemeClr>
          </a:solidFill>
          <a:ln>
            <a:solidFill>
              <a:schemeClr val="accent1"/>
            </a:solidFill>
          </a:ln>
        </p:spPr>
        <p:txBody>
          <a:bodyPr>
            <a:noAutofit/>
          </a:bodyPr>
          <a:lstStyle/>
          <a:p>
            <a:pPr>
              <a:defRPr/>
            </a:pPr>
            <a:r>
              <a:rPr lang="en-US" sz="2800" b="1" dirty="0">
                <a:solidFill>
                  <a:srgbClr val="FF0000"/>
                </a:solidFill>
                <a:effectLst>
                  <a:outerShdw blurRad="38100" dist="38100" dir="2700000" algn="tl">
                    <a:srgbClr val="000000">
                      <a:alpha val="43137"/>
                    </a:srgbClr>
                  </a:outerShdw>
                </a:effectLst>
              </a:rPr>
              <a:t>MICROSCOPIC URINE EXAMINATION</a:t>
            </a:r>
            <a:endParaRPr lang="en-US" sz="2800" b="1" u="sng" dirty="0" smtClean="0">
              <a:solidFill>
                <a:srgbClr val="FF0000"/>
              </a:solidFill>
              <a:effectLst>
                <a:outerShdw blurRad="38100" dist="38100" dir="2700000" algn="tl">
                  <a:srgbClr val="000000">
                    <a:alpha val="43137"/>
                  </a:srgbClr>
                </a:outerShdw>
              </a:effectLst>
              <a:cs typeface="Times New Roman" pitchFamily="18" charset="0"/>
            </a:endParaRPr>
          </a:p>
        </p:txBody>
      </p:sp>
    </p:spTree>
    <p:extLst>
      <p:ext uri="{BB962C8B-B14F-4D97-AF65-F5344CB8AC3E}">
        <p14:creationId xmlns:p14="http://schemas.microsoft.com/office/powerpoint/2010/main" val="279693582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Rectangle 4"/>
          <p:cNvSpPr>
            <a:spLocks noGrp="1" noChangeArrowheads="1"/>
          </p:cNvSpPr>
          <p:nvPr>
            <p:ph type="title"/>
          </p:nvPr>
        </p:nvSpPr>
        <p:spPr>
          <a:solidFill>
            <a:schemeClr val="accent5">
              <a:lumMod val="20000"/>
              <a:lumOff val="80000"/>
            </a:schemeClr>
          </a:solidFill>
          <a:ln>
            <a:solidFill>
              <a:schemeClr val="accent1"/>
            </a:solidFill>
          </a:ln>
        </p:spPr>
        <p:txBody>
          <a:bodyPr rtlCol="1">
            <a:noAutofit/>
          </a:bodyPr>
          <a:lstStyle/>
          <a:p>
            <a:pPr>
              <a:defRPr/>
            </a:pPr>
            <a:r>
              <a:rPr lang="en-US" sz="2800" b="1" dirty="0">
                <a:solidFill>
                  <a:srgbClr val="FF0000"/>
                </a:solidFill>
                <a:effectLst>
                  <a:outerShdw blurRad="38100" dist="38100" dir="2700000" algn="tl">
                    <a:srgbClr val="000000">
                      <a:alpha val="43137"/>
                    </a:srgbClr>
                  </a:outerShdw>
                </a:effectLst>
              </a:rPr>
              <a:t>MICROSCOPIC URINE EXAMINATION</a:t>
            </a:r>
            <a:r>
              <a:rPr lang="en-US" sz="2800" b="1" dirty="0" smtClean="0">
                <a:solidFill>
                  <a:srgbClr val="FF0000"/>
                </a:solidFill>
                <a:effectLst>
                  <a:outerShdw blurRad="38100" dist="38100" dir="2700000" algn="tl">
                    <a:srgbClr val="000000">
                      <a:alpha val="43137"/>
                    </a:srgbClr>
                  </a:outerShdw>
                </a:effectLst>
              </a:rPr>
              <a:t/>
            </a:r>
            <a:br>
              <a:rPr lang="en-US" sz="2800" b="1" dirty="0" smtClean="0">
                <a:solidFill>
                  <a:srgbClr val="FF0000"/>
                </a:solidFill>
                <a:effectLst>
                  <a:outerShdw blurRad="38100" dist="38100" dir="2700000" algn="tl">
                    <a:srgbClr val="000000">
                      <a:alpha val="43137"/>
                    </a:srgbClr>
                  </a:outerShdw>
                </a:effectLst>
              </a:rPr>
            </a:br>
            <a:r>
              <a:rPr lang="en-US" sz="2800" b="1" dirty="0" smtClean="0">
                <a:solidFill>
                  <a:srgbClr val="FF0000"/>
                </a:solidFill>
                <a:effectLst>
                  <a:outerShdw blurRad="38100" dist="38100" dir="2700000" algn="tl">
                    <a:srgbClr val="000000">
                      <a:alpha val="43137"/>
                    </a:srgbClr>
                  </a:outerShdw>
                </a:effectLst>
              </a:rPr>
              <a:t>Cells</a:t>
            </a:r>
            <a:br>
              <a:rPr lang="en-US" sz="2800" b="1" dirty="0" smtClean="0">
                <a:solidFill>
                  <a:srgbClr val="FF0000"/>
                </a:solidFill>
                <a:effectLst>
                  <a:outerShdw blurRad="38100" dist="38100" dir="2700000" algn="tl">
                    <a:srgbClr val="000000">
                      <a:alpha val="43137"/>
                    </a:srgbClr>
                  </a:outerShdw>
                </a:effectLst>
              </a:rPr>
            </a:br>
            <a:r>
              <a:rPr lang="en-US" sz="2800" b="1" u="sng" dirty="0" smtClean="0">
                <a:solidFill>
                  <a:srgbClr val="FF0000"/>
                </a:solidFill>
                <a:effectLst>
                  <a:outerShdw blurRad="38100" dist="38100" dir="2700000" algn="tl">
                    <a:srgbClr val="000000">
                      <a:alpha val="43137"/>
                    </a:srgbClr>
                  </a:outerShdw>
                </a:effectLst>
              </a:rPr>
              <a:t>Red Blood Cells (RBCs) </a:t>
            </a:r>
            <a:endParaRPr lang="en-US" sz="2800" b="1" u="sng" dirty="0" smtClean="0">
              <a:solidFill>
                <a:srgbClr val="FF0000"/>
              </a:solidFill>
              <a:effectLst>
                <a:outerShdw blurRad="38100" dist="38100" dir="2700000" algn="tl">
                  <a:srgbClr val="000000">
                    <a:alpha val="43137"/>
                  </a:srgbClr>
                </a:outerShdw>
              </a:effectLst>
            </a:endParaRPr>
          </a:p>
        </p:txBody>
      </p:sp>
      <p:sp>
        <p:nvSpPr>
          <p:cNvPr id="32771" name="Rectangle 5"/>
          <p:cNvSpPr>
            <a:spLocks noGrp="1" noChangeArrowheads="1"/>
          </p:cNvSpPr>
          <p:nvPr>
            <p:ph idx="1"/>
          </p:nvPr>
        </p:nvSpPr>
        <p:spPr>
          <a:xfrm>
            <a:off x="342900" y="2133600"/>
            <a:ext cx="6254452" cy="6034088"/>
          </a:xfrm>
        </p:spPr>
        <p:txBody>
          <a:bodyPr/>
          <a:lstStyle/>
          <a:p>
            <a:pPr algn="l" eaLnBrk="1" hangingPunct="1">
              <a:buFont typeface="Wingdings" pitchFamily="2" charset="2"/>
              <a:buNone/>
            </a:pPr>
            <a:r>
              <a:rPr lang="en-US" sz="2500" b="1" i="1" dirty="0" smtClean="0">
                <a:solidFill>
                  <a:srgbClr val="FF0000"/>
                </a:solidFill>
                <a:effectLst>
                  <a:outerShdw blurRad="38100" dist="38100" dir="2700000" algn="tl">
                    <a:srgbClr val="000000">
                      <a:alpha val="43137"/>
                    </a:srgbClr>
                  </a:outerShdw>
                </a:effectLst>
                <a:cs typeface="Arial" pitchFamily="34" charset="0"/>
                <a:sym typeface="Wingdings" pitchFamily="2" charset="2"/>
              </a:rPr>
              <a:t>Normally</a:t>
            </a:r>
            <a:r>
              <a:rPr lang="en-US" sz="2500" b="1" dirty="0" smtClean="0">
                <a:solidFill>
                  <a:srgbClr val="FF0000"/>
                </a:solidFill>
                <a:effectLst>
                  <a:outerShdw blurRad="38100" dist="38100" dir="2700000" algn="tl">
                    <a:srgbClr val="000000">
                      <a:alpha val="43137"/>
                    </a:srgbClr>
                  </a:outerShdw>
                </a:effectLst>
                <a:cs typeface="Arial" pitchFamily="34" charset="0"/>
                <a:sym typeface="Wingdings" pitchFamily="2" charset="2"/>
              </a:rPr>
              <a:t>: &lt; 3 RBCs / HPF</a:t>
            </a:r>
            <a:endParaRPr lang="en-US" sz="2500" b="1" dirty="0" smtClean="0">
              <a:solidFill>
                <a:srgbClr val="FF0000"/>
              </a:solidFill>
              <a:effectLst>
                <a:outerShdw blurRad="38100" dist="38100" dir="2700000" algn="tl">
                  <a:srgbClr val="000000">
                    <a:alpha val="43137"/>
                  </a:srgbClr>
                </a:outerShdw>
              </a:effectLst>
              <a:cs typeface="Arial" pitchFamily="34" charset="0"/>
            </a:endParaRPr>
          </a:p>
          <a:p>
            <a:pPr algn="l" eaLnBrk="1" hangingPunct="1">
              <a:buFont typeface="Wingdings" pitchFamily="2" charset="2"/>
              <a:buNone/>
            </a:pPr>
            <a:endParaRPr lang="en-US" sz="1800" dirty="0" smtClean="0">
              <a:solidFill>
                <a:srgbClr val="230AB6"/>
              </a:solidFill>
              <a:cs typeface="Arial" pitchFamily="34" charset="0"/>
            </a:endParaRPr>
          </a:p>
          <a:p>
            <a:pPr algn="l" eaLnBrk="1" hangingPunct="1">
              <a:buFont typeface="Wingdings" pitchFamily="2" charset="2"/>
              <a:buNone/>
            </a:pPr>
            <a:endParaRPr lang="en-US" sz="800" b="1" dirty="0" smtClean="0">
              <a:solidFill>
                <a:srgbClr val="FF0000"/>
              </a:solidFill>
              <a:effectLst>
                <a:outerShdw blurRad="38100" dist="38100" dir="2700000" algn="tl">
                  <a:srgbClr val="000000">
                    <a:alpha val="43137"/>
                  </a:srgbClr>
                </a:outerShdw>
              </a:effectLst>
              <a:cs typeface="Arial" pitchFamily="34" charset="0"/>
            </a:endParaRPr>
          </a:p>
          <a:p>
            <a:pPr algn="l" eaLnBrk="1" hangingPunct="1">
              <a:buFont typeface="Wingdings" pitchFamily="2" charset="2"/>
              <a:buNone/>
            </a:pPr>
            <a:r>
              <a:rPr lang="en-US" sz="2800" b="1" dirty="0" smtClean="0">
                <a:solidFill>
                  <a:srgbClr val="FF0000"/>
                </a:solidFill>
                <a:effectLst>
                  <a:outerShdw blurRad="38100" dist="38100" dir="2700000" algn="tl">
                    <a:srgbClr val="000000">
                      <a:alpha val="43137"/>
                    </a:srgbClr>
                  </a:outerShdw>
                </a:effectLst>
                <a:cs typeface="Arial" pitchFamily="34" charset="0"/>
              </a:rPr>
              <a:t>Hematuria</a:t>
            </a:r>
            <a:r>
              <a:rPr lang="en-US" sz="2800" b="1" dirty="0" smtClean="0">
                <a:solidFill>
                  <a:srgbClr val="FF0000"/>
                </a:solidFill>
                <a:cs typeface="Arial" pitchFamily="34" charset="0"/>
              </a:rPr>
              <a:t> </a:t>
            </a:r>
          </a:p>
          <a:p>
            <a:pPr marL="0" indent="0" algn="l">
              <a:buNone/>
            </a:pPr>
            <a:r>
              <a:rPr lang="en-US" sz="1800" dirty="0">
                <a:solidFill>
                  <a:srgbClr val="230AB6"/>
                </a:solidFill>
                <a:cs typeface="Arial" pitchFamily="34" charset="0"/>
              </a:rPr>
              <a:t>is the presence of abnormal numbers of red cells in urine </a:t>
            </a:r>
          </a:p>
          <a:p>
            <a:pPr algn="l" eaLnBrk="1" hangingPunct="1">
              <a:buFont typeface="Wingdings" pitchFamily="2" charset="2"/>
              <a:buNone/>
            </a:pPr>
            <a:endParaRPr lang="en-GB" sz="800" b="1" u="sng" dirty="0" smtClean="0">
              <a:solidFill>
                <a:srgbClr val="FF0000"/>
              </a:solidFill>
              <a:effectLst>
                <a:outerShdw blurRad="38100" dist="38100" dir="2700000" algn="tl">
                  <a:srgbClr val="000000">
                    <a:alpha val="43137"/>
                  </a:srgbClr>
                </a:outerShdw>
              </a:effectLst>
              <a:cs typeface="Arial" pitchFamily="34" charset="0"/>
            </a:endParaRPr>
          </a:p>
          <a:p>
            <a:pPr algn="l" eaLnBrk="1" hangingPunct="1">
              <a:buFont typeface="Wingdings" pitchFamily="2" charset="2"/>
              <a:buNone/>
            </a:pPr>
            <a:r>
              <a:rPr lang="en-GB" sz="2000" b="1" u="sng" dirty="0" smtClean="0">
                <a:solidFill>
                  <a:srgbClr val="FF0000"/>
                </a:solidFill>
                <a:effectLst>
                  <a:outerShdw blurRad="38100" dist="38100" dir="2700000" algn="tl">
                    <a:srgbClr val="000000">
                      <a:alpha val="43137"/>
                    </a:srgbClr>
                  </a:outerShdw>
                </a:effectLst>
                <a:cs typeface="Arial" pitchFamily="34" charset="0"/>
              </a:rPr>
              <a:t>Types </a:t>
            </a:r>
            <a:r>
              <a:rPr lang="en-GB" sz="2000" b="1" u="sng" dirty="0" smtClean="0">
                <a:solidFill>
                  <a:srgbClr val="FF0000"/>
                </a:solidFill>
                <a:effectLst>
                  <a:outerShdw blurRad="38100" dist="38100" dir="2700000" algn="tl">
                    <a:srgbClr val="000000">
                      <a:alpha val="43137"/>
                    </a:srgbClr>
                  </a:outerShdw>
                </a:effectLst>
                <a:cs typeface="Arial" pitchFamily="34" charset="0"/>
              </a:rPr>
              <a:t>of </a:t>
            </a:r>
            <a:r>
              <a:rPr lang="en-GB" sz="2000" b="1" u="sng" dirty="0" err="1" smtClean="0">
                <a:solidFill>
                  <a:srgbClr val="FF0000"/>
                </a:solidFill>
                <a:effectLst>
                  <a:outerShdw blurRad="38100" dist="38100" dir="2700000" algn="tl">
                    <a:srgbClr val="000000">
                      <a:alpha val="43137"/>
                    </a:srgbClr>
                  </a:outerShdw>
                </a:effectLst>
                <a:cs typeface="Arial" pitchFamily="34" charset="0"/>
              </a:rPr>
              <a:t>Hematuria</a:t>
            </a:r>
            <a:r>
              <a:rPr lang="en-GB" sz="2000" b="1" u="sng" dirty="0" smtClean="0">
                <a:solidFill>
                  <a:srgbClr val="FF0000"/>
                </a:solidFill>
                <a:effectLst>
                  <a:outerShdw blurRad="38100" dist="38100" dir="2700000" algn="tl">
                    <a:srgbClr val="000000">
                      <a:alpha val="43137"/>
                    </a:srgbClr>
                  </a:outerShdw>
                </a:effectLst>
                <a:cs typeface="Arial" pitchFamily="34" charset="0"/>
              </a:rPr>
              <a:t>:</a:t>
            </a:r>
          </a:p>
          <a:p>
            <a:pPr algn="l" eaLnBrk="1" hangingPunct="1">
              <a:buFont typeface="Wingdings" pitchFamily="2" charset="2"/>
              <a:buNone/>
            </a:pPr>
            <a:endParaRPr lang="en-GB" sz="800" b="1" dirty="0" smtClean="0">
              <a:solidFill>
                <a:srgbClr val="FF0000"/>
              </a:solidFill>
              <a:cs typeface="Times New Roman" pitchFamily="18" charset="0"/>
            </a:endParaRPr>
          </a:p>
          <a:p>
            <a:pPr algn="l" eaLnBrk="1" hangingPunct="1">
              <a:buFont typeface="Wingdings" pitchFamily="2" charset="2"/>
              <a:buNone/>
            </a:pPr>
            <a:r>
              <a:rPr lang="en-GB" sz="1600" b="1" dirty="0" smtClean="0">
                <a:solidFill>
                  <a:srgbClr val="FF0000"/>
                </a:solidFill>
                <a:effectLst>
                  <a:outerShdw blurRad="38100" dist="38100" dir="2700000" algn="tl">
                    <a:srgbClr val="000000">
                      <a:alpha val="43137"/>
                    </a:srgbClr>
                  </a:outerShdw>
                </a:effectLst>
                <a:cs typeface="Times New Roman" pitchFamily="18" charset="0"/>
              </a:rPr>
              <a:t>1- Gross </a:t>
            </a:r>
            <a:r>
              <a:rPr lang="en-GB" sz="1600" b="1" dirty="0" err="1" smtClean="0">
                <a:solidFill>
                  <a:srgbClr val="FF0000"/>
                </a:solidFill>
                <a:effectLst>
                  <a:outerShdw blurRad="38100" dist="38100" dir="2700000" algn="tl">
                    <a:srgbClr val="000000">
                      <a:alpha val="43137"/>
                    </a:srgbClr>
                  </a:outerShdw>
                </a:effectLst>
                <a:cs typeface="Times New Roman" pitchFamily="18" charset="0"/>
              </a:rPr>
              <a:t>hematuria</a:t>
            </a:r>
            <a:r>
              <a:rPr lang="en-GB" sz="1600" dirty="0" smtClean="0">
                <a:solidFill>
                  <a:srgbClr val="230AB6"/>
                </a:solidFill>
                <a:cs typeface="Arial" pitchFamily="34" charset="0"/>
              </a:rPr>
              <a:t> </a:t>
            </a:r>
            <a:endParaRPr lang="en-GB" sz="1600" dirty="0" smtClean="0">
              <a:solidFill>
                <a:srgbClr val="230AB6"/>
              </a:solidFill>
              <a:cs typeface="Arial" pitchFamily="34" charset="0"/>
            </a:endParaRPr>
          </a:p>
          <a:p>
            <a:pPr algn="l" eaLnBrk="1" hangingPunct="1">
              <a:buFont typeface="Wingdings" pitchFamily="2" charset="2"/>
              <a:buNone/>
            </a:pPr>
            <a:r>
              <a:rPr lang="en-GB" sz="1600" dirty="0">
                <a:solidFill>
                  <a:srgbClr val="230AB6"/>
                </a:solidFill>
                <a:cs typeface="Arial" pitchFamily="34" charset="0"/>
              </a:rPr>
              <a:t>M</a:t>
            </a:r>
            <a:r>
              <a:rPr lang="en-GB" sz="1600" dirty="0" smtClean="0">
                <a:solidFill>
                  <a:srgbClr val="230AB6"/>
                </a:solidFill>
                <a:cs typeface="Arial" pitchFamily="34" charset="0"/>
              </a:rPr>
              <a:t>eans </a:t>
            </a:r>
            <a:r>
              <a:rPr lang="en-GB" sz="1600" dirty="0" smtClean="0">
                <a:solidFill>
                  <a:srgbClr val="230AB6"/>
                </a:solidFill>
                <a:cs typeface="Arial" pitchFamily="34" charset="0"/>
              </a:rPr>
              <a:t>that the blood can be seen by the naked </a:t>
            </a:r>
            <a:r>
              <a:rPr lang="en-GB" sz="1600" dirty="0" smtClean="0">
                <a:solidFill>
                  <a:srgbClr val="230AB6"/>
                </a:solidFill>
                <a:cs typeface="Arial" pitchFamily="34" charset="0"/>
              </a:rPr>
              <a:t>eye. </a:t>
            </a:r>
          </a:p>
          <a:p>
            <a:pPr algn="l" eaLnBrk="1" hangingPunct="1">
              <a:buFont typeface="Wingdings" pitchFamily="2" charset="2"/>
              <a:buNone/>
            </a:pPr>
            <a:r>
              <a:rPr lang="en-GB" sz="1600" dirty="0" smtClean="0">
                <a:solidFill>
                  <a:srgbClr val="230AB6"/>
                </a:solidFill>
                <a:cs typeface="Arial" pitchFamily="34" charset="0"/>
              </a:rPr>
              <a:t>The </a:t>
            </a:r>
            <a:r>
              <a:rPr lang="en-GB" sz="1600" dirty="0" smtClean="0">
                <a:solidFill>
                  <a:srgbClr val="230AB6"/>
                </a:solidFill>
                <a:cs typeface="Arial" pitchFamily="34" charset="0"/>
              </a:rPr>
              <a:t>urine may look </a:t>
            </a:r>
            <a:r>
              <a:rPr lang="en-GB" sz="1600" dirty="0" smtClean="0">
                <a:solidFill>
                  <a:srgbClr val="230AB6"/>
                </a:solidFill>
                <a:cs typeface="Arial" pitchFamily="34" charset="0"/>
              </a:rPr>
              <a:t>pink, brown or </a:t>
            </a:r>
            <a:r>
              <a:rPr lang="en-GB" sz="1600" dirty="0" smtClean="0">
                <a:solidFill>
                  <a:srgbClr val="230AB6"/>
                </a:solidFill>
                <a:cs typeface="Arial" pitchFamily="34" charset="0"/>
              </a:rPr>
              <a:t>bright red</a:t>
            </a:r>
            <a:r>
              <a:rPr lang="en-GB" sz="1600" dirty="0" smtClean="0">
                <a:cs typeface="Arial" pitchFamily="34" charset="0"/>
              </a:rPr>
              <a:t>.</a:t>
            </a:r>
            <a:endParaRPr lang="en-GB" sz="1600" b="1" dirty="0" smtClean="0">
              <a:solidFill>
                <a:srgbClr val="FF0000"/>
              </a:solidFill>
              <a:cs typeface="Times New Roman" pitchFamily="18" charset="0"/>
            </a:endParaRPr>
          </a:p>
          <a:p>
            <a:pPr algn="l" eaLnBrk="1" hangingPunct="1">
              <a:buFont typeface="Wingdings" pitchFamily="2" charset="2"/>
              <a:buNone/>
            </a:pPr>
            <a:r>
              <a:rPr lang="en-GB" sz="1600" b="1" dirty="0" smtClean="0">
                <a:solidFill>
                  <a:srgbClr val="FF0000"/>
                </a:solidFill>
                <a:effectLst>
                  <a:outerShdw blurRad="38100" dist="38100" dir="2700000" algn="tl">
                    <a:srgbClr val="000000">
                      <a:alpha val="43137"/>
                    </a:srgbClr>
                  </a:outerShdw>
                </a:effectLst>
                <a:cs typeface="Times New Roman" pitchFamily="18" charset="0"/>
              </a:rPr>
              <a:t>2- Microscopic </a:t>
            </a:r>
            <a:r>
              <a:rPr lang="en-GB" sz="1600" b="1" dirty="0" err="1" smtClean="0">
                <a:solidFill>
                  <a:srgbClr val="FF0000"/>
                </a:solidFill>
                <a:effectLst>
                  <a:outerShdw blurRad="38100" dist="38100" dir="2700000" algn="tl">
                    <a:srgbClr val="000000">
                      <a:alpha val="43137"/>
                    </a:srgbClr>
                  </a:outerShdw>
                </a:effectLst>
                <a:cs typeface="Times New Roman" pitchFamily="18" charset="0"/>
              </a:rPr>
              <a:t>hematuria</a:t>
            </a:r>
            <a:endParaRPr lang="en-GB" sz="1600" b="1" dirty="0" smtClean="0">
              <a:solidFill>
                <a:srgbClr val="FF0000"/>
              </a:solidFill>
              <a:effectLst>
                <a:outerShdw blurRad="38100" dist="38100" dir="2700000" algn="tl">
                  <a:srgbClr val="000000">
                    <a:alpha val="43137"/>
                  </a:srgbClr>
                </a:outerShdw>
              </a:effectLst>
              <a:cs typeface="Times New Roman" pitchFamily="18" charset="0"/>
            </a:endParaRPr>
          </a:p>
          <a:p>
            <a:pPr algn="l" eaLnBrk="1" hangingPunct="1">
              <a:buFont typeface="Wingdings" pitchFamily="2" charset="2"/>
              <a:buNone/>
            </a:pPr>
            <a:r>
              <a:rPr lang="en-GB" sz="1600" dirty="0" smtClean="0">
                <a:solidFill>
                  <a:srgbClr val="230AB6"/>
                </a:solidFill>
                <a:cs typeface="Arial" pitchFamily="34" charset="0"/>
              </a:rPr>
              <a:t>Means </a:t>
            </a:r>
            <a:r>
              <a:rPr lang="en-GB" sz="1600" dirty="0" smtClean="0">
                <a:solidFill>
                  <a:srgbClr val="230AB6"/>
                </a:solidFill>
                <a:cs typeface="Arial" pitchFamily="34" charset="0"/>
              </a:rPr>
              <a:t>that the urine is </a:t>
            </a:r>
            <a:r>
              <a:rPr lang="en-GB" sz="1600" dirty="0" smtClean="0">
                <a:solidFill>
                  <a:srgbClr val="230AB6"/>
                </a:solidFill>
                <a:cs typeface="Arial" pitchFamily="34" charset="0"/>
              </a:rPr>
              <a:t>clear, but </a:t>
            </a:r>
            <a:r>
              <a:rPr lang="en-GB" sz="1600" dirty="0" smtClean="0">
                <a:solidFill>
                  <a:srgbClr val="230AB6"/>
                </a:solidFill>
                <a:cs typeface="Arial" pitchFamily="34" charset="0"/>
              </a:rPr>
              <a:t>blood cells </a:t>
            </a:r>
            <a:r>
              <a:rPr lang="en-GB" sz="1600" dirty="0" smtClean="0">
                <a:solidFill>
                  <a:srgbClr val="230AB6"/>
                </a:solidFill>
                <a:cs typeface="Arial" pitchFamily="34" charset="0"/>
              </a:rPr>
              <a:t>can </a:t>
            </a:r>
          </a:p>
          <a:p>
            <a:pPr algn="l" eaLnBrk="1" hangingPunct="1">
              <a:buFont typeface="Wingdings" pitchFamily="2" charset="2"/>
              <a:buNone/>
            </a:pPr>
            <a:r>
              <a:rPr lang="en-GB" sz="1600" dirty="0" smtClean="0">
                <a:solidFill>
                  <a:srgbClr val="230AB6"/>
                </a:solidFill>
                <a:cs typeface="Arial" pitchFamily="34" charset="0"/>
              </a:rPr>
              <a:t>be seen when urine is examined under microscope.</a:t>
            </a:r>
            <a:endParaRPr lang="en-US" sz="1600" dirty="0" smtClean="0">
              <a:solidFill>
                <a:srgbClr val="230AB6"/>
              </a:solidFill>
              <a:cs typeface="Arial" pitchFamily="34" charset="0"/>
            </a:endParaRPr>
          </a:p>
          <a:p>
            <a:pPr algn="l" eaLnBrk="1" hangingPunct="1">
              <a:buFont typeface="Wingdings" pitchFamily="2" charset="2"/>
              <a:buNone/>
            </a:pPr>
            <a:endParaRPr lang="en-US" sz="1600" dirty="0" smtClean="0">
              <a:solidFill>
                <a:srgbClr val="230AB6"/>
              </a:solidFill>
              <a:cs typeface="Arial" pitchFamily="34" charset="0"/>
            </a:endParaRPr>
          </a:p>
        </p:txBody>
      </p:sp>
      <p:pic>
        <p:nvPicPr>
          <p:cNvPr id="4" name="Picture 1" descr="RBCs-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61048" y="2189118"/>
            <a:ext cx="1351838" cy="1322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1" descr="50845.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747805" y="4427984"/>
            <a:ext cx="1845542" cy="2334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400929" y="6762874"/>
            <a:ext cx="5908391" cy="1815882"/>
          </a:xfrm>
          <a:prstGeom prst="rect">
            <a:avLst/>
          </a:prstGeom>
        </p:spPr>
        <p:txBody>
          <a:bodyPr wrap="square">
            <a:spAutoFit/>
          </a:bodyPr>
          <a:lstStyle/>
          <a:p>
            <a:pPr algn="l" rtl="0"/>
            <a:r>
              <a:rPr lang="en-US" sz="2400" b="1" dirty="0" smtClean="0">
                <a:solidFill>
                  <a:srgbClr val="FF0000"/>
                </a:solidFill>
                <a:effectLst>
                  <a:outerShdw blurRad="38100" dist="38100" dir="2700000" algn="tl">
                    <a:srgbClr val="000000">
                      <a:alpha val="43137"/>
                    </a:srgbClr>
                  </a:outerShdw>
                </a:effectLst>
                <a:cs typeface="Arial" pitchFamily="34" charset="0"/>
              </a:rPr>
              <a:t>Causes of hematuria:</a:t>
            </a:r>
          </a:p>
          <a:p>
            <a:pPr algn="l" rtl="0"/>
            <a:endParaRPr lang="en-US" sz="800" u="sng" dirty="0" smtClean="0">
              <a:solidFill>
                <a:srgbClr val="230AB6"/>
              </a:solidFill>
              <a:effectLst>
                <a:outerShdw blurRad="38100" dist="38100" dir="2700000" algn="tl">
                  <a:srgbClr val="000000">
                    <a:alpha val="43137"/>
                  </a:srgbClr>
                </a:outerShdw>
              </a:effectLst>
              <a:cs typeface="Arial" pitchFamily="34" charset="0"/>
            </a:endParaRPr>
          </a:p>
          <a:p>
            <a:pPr marL="285750" indent="-285750" algn="l" rtl="0">
              <a:buFont typeface="Arial" pitchFamily="34" charset="0"/>
              <a:buChar char="•"/>
            </a:pPr>
            <a:r>
              <a:rPr lang="en-US" sz="2000" u="sng" dirty="0" smtClean="0">
                <a:solidFill>
                  <a:srgbClr val="230AB6"/>
                </a:solidFill>
                <a:effectLst>
                  <a:outerShdw blurRad="38100" dist="38100" dir="2700000" algn="tl">
                    <a:srgbClr val="000000">
                      <a:alpha val="43137"/>
                    </a:srgbClr>
                  </a:outerShdw>
                </a:effectLst>
                <a:cs typeface="Arial" pitchFamily="34" charset="0"/>
              </a:rPr>
              <a:t>Glomerular</a:t>
            </a:r>
            <a:r>
              <a:rPr lang="en-US" sz="2000" dirty="0" smtClean="0">
                <a:solidFill>
                  <a:srgbClr val="230AB6"/>
                </a:solidFill>
                <a:effectLst>
                  <a:outerShdw blurRad="38100" dist="38100" dir="2700000" algn="tl">
                    <a:srgbClr val="000000">
                      <a:alpha val="43137"/>
                    </a:srgbClr>
                  </a:outerShdw>
                </a:effectLst>
                <a:cs typeface="Arial" pitchFamily="34" charset="0"/>
              </a:rPr>
              <a:t> </a:t>
            </a:r>
            <a:r>
              <a:rPr lang="en-US" sz="2000" dirty="0">
                <a:solidFill>
                  <a:srgbClr val="230AB6"/>
                </a:solidFill>
                <a:effectLst>
                  <a:outerShdw blurRad="38100" dist="38100" dir="2700000" algn="tl">
                    <a:srgbClr val="000000">
                      <a:alpha val="43137"/>
                    </a:srgbClr>
                  </a:outerShdw>
                </a:effectLst>
                <a:cs typeface="Arial" pitchFamily="34" charset="0"/>
              </a:rPr>
              <a:t>damage </a:t>
            </a:r>
            <a:r>
              <a:rPr lang="en-US" sz="2000" dirty="0" smtClean="0">
                <a:solidFill>
                  <a:srgbClr val="230AB6"/>
                </a:solidFill>
                <a:effectLst>
                  <a:outerShdw blurRad="38100" dist="38100" dir="2700000" algn="tl">
                    <a:srgbClr val="000000">
                      <a:alpha val="43137"/>
                    </a:srgbClr>
                  </a:outerShdw>
                </a:effectLst>
                <a:cs typeface="Arial" pitchFamily="34" charset="0"/>
              </a:rPr>
              <a:t>: as </a:t>
            </a:r>
            <a:r>
              <a:rPr lang="en-US" sz="2000" dirty="0">
                <a:solidFill>
                  <a:srgbClr val="230AB6"/>
                </a:solidFill>
                <a:effectLst>
                  <a:outerShdw blurRad="38100" dist="38100" dir="2700000" algn="tl">
                    <a:srgbClr val="000000">
                      <a:alpha val="43137"/>
                    </a:srgbClr>
                  </a:outerShdw>
                </a:effectLst>
                <a:cs typeface="Arial" pitchFamily="34" charset="0"/>
              </a:rPr>
              <a:t>in </a:t>
            </a:r>
            <a:r>
              <a:rPr lang="en-US" sz="2000" dirty="0" smtClean="0">
                <a:solidFill>
                  <a:srgbClr val="230AB6"/>
                </a:solidFill>
                <a:effectLst>
                  <a:outerShdw blurRad="38100" dist="38100" dir="2700000" algn="tl">
                    <a:srgbClr val="000000">
                      <a:alpha val="43137"/>
                    </a:srgbClr>
                  </a:outerShdw>
                </a:effectLst>
                <a:cs typeface="Arial" pitchFamily="34" charset="0"/>
              </a:rPr>
              <a:t>acute glomerulonephritis</a:t>
            </a:r>
            <a:endParaRPr lang="en-US" sz="2000" dirty="0">
              <a:solidFill>
                <a:srgbClr val="230AB6"/>
              </a:solidFill>
              <a:effectLst>
                <a:outerShdw blurRad="38100" dist="38100" dir="2700000" algn="tl">
                  <a:srgbClr val="000000">
                    <a:alpha val="43137"/>
                  </a:srgbClr>
                </a:outerShdw>
              </a:effectLst>
              <a:cs typeface="Arial" pitchFamily="34" charset="0"/>
            </a:endParaRPr>
          </a:p>
          <a:p>
            <a:pPr marL="285750" indent="-285750" algn="l" rtl="0">
              <a:buFont typeface="Arial" pitchFamily="34" charset="0"/>
              <a:buChar char="•"/>
            </a:pPr>
            <a:r>
              <a:rPr lang="en-US" sz="2000" u="sng" dirty="0">
                <a:solidFill>
                  <a:srgbClr val="230AB6"/>
                </a:solidFill>
                <a:effectLst>
                  <a:outerShdw blurRad="38100" dist="38100" dir="2700000" algn="tl">
                    <a:srgbClr val="000000">
                      <a:alpha val="43137"/>
                    </a:srgbClr>
                  </a:outerShdw>
                </a:effectLst>
                <a:cs typeface="Arial" pitchFamily="34" charset="0"/>
              </a:rPr>
              <a:t>Tumors</a:t>
            </a:r>
          </a:p>
          <a:p>
            <a:pPr marL="285750" indent="-285750" algn="l" rtl="0">
              <a:buFont typeface="Arial" pitchFamily="34" charset="0"/>
              <a:buChar char="•"/>
            </a:pPr>
            <a:r>
              <a:rPr lang="en-US" sz="2000" dirty="0">
                <a:solidFill>
                  <a:srgbClr val="230AB6"/>
                </a:solidFill>
                <a:effectLst>
                  <a:outerShdw blurRad="38100" dist="38100" dir="2700000" algn="tl">
                    <a:srgbClr val="000000">
                      <a:alpha val="43137"/>
                    </a:srgbClr>
                  </a:outerShdw>
                </a:effectLst>
                <a:cs typeface="Arial" pitchFamily="34" charset="0"/>
              </a:rPr>
              <a:t>Urinary tract </a:t>
            </a:r>
            <a:r>
              <a:rPr lang="en-US" sz="2000" u="sng" dirty="0">
                <a:solidFill>
                  <a:srgbClr val="230AB6"/>
                </a:solidFill>
                <a:effectLst>
                  <a:outerShdw blurRad="38100" dist="38100" dir="2700000" algn="tl">
                    <a:srgbClr val="000000">
                      <a:alpha val="43137"/>
                    </a:srgbClr>
                  </a:outerShdw>
                </a:effectLst>
                <a:cs typeface="Arial" pitchFamily="34" charset="0"/>
              </a:rPr>
              <a:t>stones</a:t>
            </a:r>
          </a:p>
          <a:p>
            <a:pPr marL="285750" indent="-285750" algn="l" rtl="0">
              <a:buFont typeface="Arial" pitchFamily="34" charset="0"/>
              <a:buChar char="•"/>
            </a:pPr>
            <a:r>
              <a:rPr lang="en-US" sz="2000" dirty="0">
                <a:solidFill>
                  <a:srgbClr val="230AB6"/>
                </a:solidFill>
                <a:effectLst>
                  <a:outerShdw blurRad="38100" dist="38100" dir="2700000" algn="tl">
                    <a:srgbClr val="000000">
                      <a:alpha val="43137"/>
                    </a:srgbClr>
                  </a:outerShdw>
                </a:effectLst>
                <a:cs typeface="Arial" pitchFamily="34" charset="0"/>
              </a:rPr>
              <a:t>Upper &amp; lower urinary tract </a:t>
            </a:r>
            <a:r>
              <a:rPr lang="en-US" sz="2000" u="sng" dirty="0">
                <a:solidFill>
                  <a:srgbClr val="230AB6"/>
                </a:solidFill>
                <a:effectLst>
                  <a:outerShdw blurRad="38100" dist="38100" dir="2700000" algn="tl">
                    <a:srgbClr val="000000">
                      <a:alpha val="43137"/>
                    </a:srgbClr>
                  </a:outerShdw>
                </a:effectLst>
                <a:cs typeface="Arial" pitchFamily="34" charset="0"/>
              </a:rPr>
              <a:t>infections</a:t>
            </a:r>
            <a:r>
              <a:rPr lang="en-US" sz="2000" u="sng" dirty="0">
                <a:solidFill>
                  <a:srgbClr val="230AB6"/>
                </a:solidFill>
                <a:cs typeface="Arial" pitchFamily="34" charset="0"/>
              </a:rPr>
              <a:t> </a:t>
            </a:r>
            <a:endParaRPr lang="en-US" sz="2000" u="sng" dirty="0">
              <a:solidFill>
                <a:srgbClr val="230AB6"/>
              </a:solidFill>
              <a:cs typeface="Arial" pitchFamily="34" charset="0"/>
            </a:endParaRPr>
          </a:p>
        </p:txBody>
      </p:sp>
    </p:spTree>
    <p:extLst>
      <p:ext uri="{BB962C8B-B14F-4D97-AF65-F5344CB8AC3E}">
        <p14:creationId xmlns:p14="http://schemas.microsoft.com/office/powerpoint/2010/main" val="5151762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solidFill>
            <a:schemeClr val="accent5">
              <a:lumMod val="20000"/>
              <a:lumOff val="80000"/>
            </a:schemeClr>
          </a:solidFill>
          <a:ln>
            <a:solidFill>
              <a:schemeClr val="accent1"/>
            </a:solidFill>
          </a:ln>
        </p:spPr>
        <p:txBody>
          <a:bodyPr rtlCol="1">
            <a:noAutofit/>
          </a:bodyPr>
          <a:lstStyle/>
          <a:p>
            <a:pPr>
              <a:defRPr/>
            </a:pPr>
            <a:r>
              <a:rPr lang="en-US" sz="2800" b="1" dirty="0">
                <a:solidFill>
                  <a:srgbClr val="FF0000"/>
                </a:solidFill>
                <a:effectLst>
                  <a:outerShdw blurRad="38100" dist="38100" dir="2700000" algn="tl">
                    <a:srgbClr val="000000">
                      <a:alpha val="43137"/>
                    </a:srgbClr>
                  </a:outerShdw>
                </a:effectLst>
              </a:rPr>
              <a:t>MICROSCOPIC URINE EXAMINATION</a:t>
            </a:r>
            <a:r>
              <a:rPr lang="en-US" sz="2800" b="1" dirty="0" smtClean="0">
                <a:solidFill>
                  <a:srgbClr val="FF0000"/>
                </a:solidFill>
                <a:effectLst>
                  <a:outerShdw blurRad="38100" dist="38100" dir="2700000" algn="tl">
                    <a:srgbClr val="000000">
                      <a:alpha val="43137"/>
                    </a:srgbClr>
                  </a:outerShdw>
                </a:effectLst>
              </a:rPr>
              <a:t/>
            </a:r>
            <a:br>
              <a:rPr lang="en-US" sz="2800" b="1" dirty="0" smtClean="0">
                <a:solidFill>
                  <a:srgbClr val="FF0000"/>
                </a:solidFill>
                <a:effectLst>
                  <a:outerShdw blurRad="38100" dist="38100" dir="2700000" algn="tl">
                    <a:srgbClr val="000000">
                      <a:alpha val="43137"/>
                    </a:srgbClr>
                  </a:outerShdw>
                </a:effectLst>
              </a:rPr>
            </a:br>
            <a:r>
              <a:rPr lang="en-US" sz="3200" b="1" dirty="0" smtClean="0">
                <a:solidFill>
                  <a:srgbClr val="FF0000"/>
                </a:solidFill>
                <a:effectLst>
                  <a:outerShdw blurRad="38100" dist="38100" dir="2700000" algn="tl">
                    <a:srgbClr val="000000">
                      <a:alpha val="43137"/>
                    </a:srgbClr>
                  </a:outerShdw>
                </a:effectLst>
              </a:rPr>
              <a:t>Cells</a:t>
            </a:r>
            <a:br>
              <a:rPr lang="en-US" sz="3200" b="1" dirty="0" smtClean="0">
                <a:solidFill>
                  <a:srgbClr val="FF0000"/>
                </a:solidFill>
                <a:effectLst>
                  <a:outerShdw blurRad="38100" dist="38100" dir="2700000" algn="tl">
                    <a:srgbClr val="000000">
                      <a:alpha val="43137"/>
                    </a:srgbClr>
                  </a:outerShdw>
                </a:effectLst>
              </a:rPr>
            </a:br>
            <a:r>
              <a:rPr lang="en-US" sz="3200" b="1" u="sng" dirty="0" smtClean="0">
                <a:solidFill>
                  <a:srgbClr val="FF0000"/>
                </a:solidFill>
                <a:effectLst>
                  <a:outerShdw blurRad="38100" dist="38100" dir="2700000" algn="tl">
                    <a:srgbClr val="000000">
                      <a:alpha val="43137"/>
                    </a:srgbClr>
                  </a:outerShdw>
                </a:effectLst>
              </a:rPr>
              <a:t>White </a:t>
            </a:r>
            <a:r>
              <a:rPr lang="en-US" sz="3200" b="1" u="sng" dirty="0" smtClean="0">
                <a:solidFill>
                  <a:srgbClr val="FF0000"/>
                </a:solidFill>
                <a:effectLst>
                  <a:outerShdw blurRad="38100" dist="38100" dir="2700000" algn="tl">
                    <a:srgbClr val="000000">
                      <a:alpha val="43137"/>
                    </a:srgbClr>
                  </a:outerShdw>
                </a:effectLst>
              </a:rPr>
              <a:t>Blood </a:t>
            </a:r>
            <a:r>
              <a:rPr lang="en-US" sz="3200" b="1" u="sng" dirty="0" smtClean="0">
                <a:solidFill>
                  <a:srgbClr val="FF0000"/>
                </a:solidFill>
                <a:effectLst>
                  <a:outerShdw blurRad="38100" dist="38100" dir="2700000" algn="tl">
                    <a:srgbClr val="000000">
                      <a:alpha val="43137"/>
                    </a:srgbClr>
                  </a:outerShdw>
                </a:effectLst>
              </a:rPr>
              <a:t>Cells (WBCs)</a:t>
            </a:r>
            <a:endParaRPr lang="en-US" sz="3200" b="1" u="sng" dirty="0" smtClean="0">
              <a:solidFill>
                <a:srgbClr val="FF0000"/>
              </a:solidFill>
              <a:effectLst>
                <a:outerShdw blurRad="38100" dist="38100" dir="2700000" algn="tl">
                  <a:srgbClr val="000000">
                    <a:alpha val="43137"/>
                  </a:srgbClr>
                </a:outerShdw>
              </a:effectLst>
            </a:endParaRPr>
          </a:p>
        </p:txBody>
      </p:sp>
      <p:sp>
        <p:nvSpPr>
          <p:cNvPr id="36867" name="Rectangle 3"/>
          <p:cNvSpPr>
            <a:spLocks noGrp="1" noChangeArrowheads="1"/>
          </p:cNvSpPr>
          <p:nvPr>
            <p:ph type="body" idx="1"/>
          </p:nvPr>
        </p:nvSpPr>
        <p:spPr>
          <a:xfrm>
            <a:off x="188640" y="2483768"/>
            <a:ext cx="6408712" cy="6034088"/>
          </a:xfrm>
        </p:spPr>
        <p:txBody>
          <a:bodyPr>
            <a:normAutofit lnSpcReduction="10000"/>
          </a:bodyPr>
          <a:lstStyle/>
          <a:p>
            <a:pPr algn="l" eaLnBrk="1" hangingPunct="1">
              <a:buFont typeface="Wingdings" pitchFamily="2" charset="2"/>
              <a:buNone/>
            </a:pPr>
            <a:r>
              <a:rPr lang="en-US" sz="2400" b="1" i="1" u="sng" dirty="0" smtClean="0">
                <a:solidFill>
                  <a:srgbClr val="FF0000"/>
                </a:solidFill>
                <a:effectLst>
                  <a:outerShdw blurRad="38100" dist="38100" dir="2700000" algn="tl">
                    <a:srgbClr val="000000">
                      <a:alpha val="43137"/>
                    </a:srgbClr>
                  </a:outerShdw>
                </a:effectLst>
                <a:latin typeface="Arial" pitchFamily="34" charset="0"/>
                <a:cs typeface="Arial" pitchFamily="34" charset="0"/>
              </a:rPr>
              <a:t>Normally</a:t>
            </a:r>
            <a:r>
              <a:rPr lang="en-US" sz="2400" b="1" dirty="0" smtClean="0">
                <a:solidFill>
                  <a:srgbClr val="171FBF"/>
                </a:solidFill>
                <a:effectLst>
                  <a:outerShdw blurRad="38100" dist="38100" dir="2700000" algn="tl">
                    <a:srgbClr val="000000">
                      <a:alpha val="43137"/>
                    </a:srgbClr>
                  </a:outerShdw>
                </a:effectLst>
                <a:latin typeface="Arial" pitchFamily="34" charset="0"/>
                <a:cs typeface="Arial" pitchFamily="34" charset="0"/>
              </a:rPr>
              <a:t> </a:t>
            </a:r>
            <a:r>
              <a:rPr lang="en-US" sz="2400" b="1" dirty="0" smtClean="0">
                <a:solidFill>
                  <a:srgbClr val="171FBF"/>
                </a:solidFill>
                <a:latin typeface="Arial" pitchFamily="34" charset="0"/>
                <a:cs typeface="Arial" pitchFamily="34" charset="0"/>
              </a:rPr>
              <a:t>: </a:t>
            </a:r>
            <a:r>
              <a:rPr lang="en-US" sz="2400" b="1" dirty="0" smtClean="0">
                <a:solidFill>
                  <a:srgbClr val="FF0000"/>
                </a:solidFill>
                <a:effectLst>
                  <a:outerShdw blurRad="38100" dist="38100" dir="2700000" algn="tl">
                    <a:srgbClr val="000000">
                      <a:alpha val="43137"/>
                    </a:srgbClr>
                  </a:outerShdw>
                </a:effectLst>
                <a:latin typeface="Arial" pitchFamily="34" charset="0"/>
                <a:cs typeface="Arial" pitchFamily="34" charset="0"/>
              </a:rPr>
              <a:t>WBCs:  &lt; 5 cells / HPF</a:t>
            </a:r>
            <a:r>
              <a:rPr lang="en-US" sz="2400" dirty="0" smtClean="0">
                <a:solidFill>
                  <a:srgbClr val="FF0000"/>
                </a:solidFill>
                <a:effectLst>
                  <a:outerShdw blurRad="38100" dist="38100" dir="2700000" algn="tl">
                    <a:srgbClr val="000000">
                      <a:alpha val="43137"/>
                    </a:srgbClr>
                  </a:outerShdw>
                </a:effectLst>
                <a:latin typeface="Arial" pitchFamily="34" charset="0"/>
                <a:cs typeface="Arial" pitchFamily="34" charset="0"/>
              </a:rPr>
              <a:t> </a:t>
            </a:r>
            <a:endParaRPr lang="en-US" sz="2400" b="1" u="sng" dirty="0" smtClean="0">
              <a:solidFill>
                <a:srgbClr val="FF0000"/>
              </a:solidFill>
              <a:effectLst>
                <a:outerShdw blurRad="38100" dist="38100" dir="2700000" algn="tl">
                  <a:srgbClr val="000000">
                    <a:alpha val="43137"/>
                  </a:srgbClr>
                </a:outerShdw>
              </a:effectLst>
              <a:latin typeface="Arial" pitchFamily="34" charset="0"/>
              <a:cs typeface="Arial" pitchFamily="34" charset="0"/>
            </a:endParaRPr>
          </a:p>
          <a:p>
            <a:pPr algn="l" eaLnBrk="1" hangingPunct="1">
              <a:buFont typeface="Wingdings" pitchFamily="2" charset="2"/>
              <a:buNone/>
            </a:pPr>
            <a:endParaRPr lang="en-US" sz="1800" b="1" u="sng" dirty="0" smtClean="0">
              <a:solidFill>
                <a:srgbClr val="171FBF"/>
              </a:solidFill>
              <a:latin typeface="Arial" pitchFamily="34" charset="0"/>
              <a:cs typeface="Arial" pitchFamily="34" charset="0"/>
            </a:endParaRPr>
          </a:p>
          <a:p>
            <a:pPr algn="l" eaLnBrk="1" hangingPunct="1">
              <a:buFont typeface="Wingdings" pitchFamily="2" charset="2"/>
              <a:buNone/>
            </a:pPr>
            <a:endParaRPr lang="en-US" sz="1800" b="1" u="sng" dirty="0" smtClean="0">
              <a:solidFill>
                <a:srgbClr val="171FBF"/>
              </a:solidFill>
              <a:latin typeface="Arial" pitchFamily="34" charset="0"/>
              <a:cs typeface="Arial" pitchFamily="34" charset="0"/>
            </a:endParaRPr>
          </a:p>
          <a:p>
            <a:pPr algn="l" eaLnBrk="1" hangingPunct="1">
              <a:buFont typeface="Wingdings" pitchFamily="2" charset="2"/>
              <a:buNone/>
            </a:pPr>
            <a:endParaRPr lang="en-US" sz="1800" b="1" u="sng" dirty="0">
              <a:solidFill>
                <a:srgbClr val="171FBF"/>
              </a:solidFill>
              <a:latin typeface="Arial" pitchFamily="34" charset="0"/>
              <a:cs typeface="Arial" pitchFamily="34" charset="0"/>
            </a:endParaRPr>
          </a:p>
          <a:p>
            <a:pPr algn="l" eaLnBrk="1" hangingPunct="1">
              <a:buFont typeface="Wingdings" pitchFamily="2" charset="2"/>
              <a:buNone/>
            </a:pPr>
            <a:endParaRPr lang="en-US" b="1" dirty="0" smtClean="0">
              <a:solidFill>
                <a:srgbClr val="FF0000"/>
              </a:solidFill>
              <a:effectLst>
                <a:outerShdw blurRad="38100" dist="38100" dir="2700000" algn="tl">
                  <a:srgbClr val="000000">
                    <a:alpha val="43137"/>
                  </a:srgbClr>
                </a:outerShdw>
              </a:effectLst>
              <a:latin typeface="Arial" pitchFamily="34" charset="0"/>
              <a:cs typeface="Arial" pitchFamily="34" charset="0"/>
            </a:endParaRPr>
          </a:p>
          <a:p>
            <a:pPr algn="l" eaLnBrk="1" hangingPunct="1">
              <a:buFont typeface="Wingdings" pitchFamily="2" charset="2"/>
              <a:buNone/>
            </a:pPr>
            <a:endParaRPr lang="en-US" sz="2400" b="1" dirty="0" smtClean="0">
              <a:solidFill>
                <a:srgbClr val="FF0000"/>
              </a:solidFill>
              <a:effectLst>
                <a:outerShdw blurRad="38100" dist="38100" dir="2700000" algn="tl">
                  <a:srgbClr val="000000">
                    <a:alpha val="43137"/>
                  </a:srgbClr>
                </a:outerShdw>
              </a:effectLst>
              <a:latin typeface="Arial" pitchFamily="34" charset="0"/>
              <a:cs typeface="Arial" pitchFamily="34" charset="0"/>
            </a:endParaRPr>
          </a:p>
          <a:p>
            <a:pPr algn="l" eaLnBrk="1" hangingPunct="1">
              <a:buFont typeface="Wingdings" pitchFamily="2" charset="2"/>
              <a:buNone/>
            </a:pPr>
            <a:r>
              <a:rPr lang="en-US" sz="2400" b="1" dirty="0" err="1" smtClean="0">
                <a:solidFill>
                  <a:srgbClr val="FF0000"/>
                </a:solidFill>
                <a:effectLst>
                  <a:outerShdw blurRad="38100" dist="38100" dir="2700000" algn="tl">
                    <a:srgbClr val="000000">
                      <a:alpha val="43137"/>
                    </a:srgbClr>
                  </a:outerShdw>
                </a:effectLst>
                <a:latin typeface="Arial" pitchFamily="34" charset="0"/>
                <a:cs typeface="Arial" pitchFamily="34" charset="0"/>
              </a:rPr>
              <a:t>Pyuria</a:t>
            </a:r>
            <a:r>
              <a:rPr lang="en-US" sz="2400" dirty="0" smtClean="0">
                <a:solidFill>
                  <a:srgbClr val="FF0000"/>
                </a:solidFill>
                <a:effectLst>
                  <a:outerShdw blurRad="38100" dist="38100" dir="2700000" algn="tl">
                    <a:srgbClr val="000000">
                      <a:alpha val="43137"/>
                    </a:srgbClr>
                  </a:outerShdw>
                </a:effectLst>
                <a:latin typeface="Arial" pitchFamily="34" charset="0"/>
                <a:cs typeface="Arial" pitchFamily="34" charset="0"/>
              </a:rPr>
              <a:t> </a:t>
            </a:r>
            <a:r>
              <a:rPr lang="en-US" sz="2400" b="1" dirty="0" smtClean="0">
                <a:solidFill>
                  <a:srgbClr val="FF0000"/>
                </a:solidFill>
                <a:effectLst>
                  <a:outerShdw blurRad="38100" dist="38100" dir="2700000" algn="tl">
                    <a:srgbClr val="000000">
                      <a:alpha val="43137"/>
                    </a:srgbClr>
                  </a:outerShdw>
                </a:effectLst>
                <a:latin typeface="Arial" pitchFamily="34" charset="0"/>
                <a:cs typeface="Arial" pitchFamily="34" charset="0"/>
              </a:rPr>
              <a:t>(Pus in Urine)</a:t>
            </a:r>
          </a:p>
          <a:p>
            <a:pPr algn="l" eaLnBrk="1" hangingPunct="1">
              <a:buFont typeface="Wingdings" pitchFamily="2" charset="2"/>
              <a:buNone/>
            </a:pPr>
            <a:r>
              <a:rPr lang="en-US" sz="1600" dirty="0">
                <a:solidFill>
                  <a:srgbClr val="171FBF"/>
                </a:solidFill>
                <a:latin typeface="Arial" pitchFamily="34" charset="0"/>
                <a:cs typeface="Arial" pitchFamily="34" charset="0"/>
              </a:rPr>
              <a:t>R</a:t>
            </a:r>
            <a:r>
              <a:rPr lang="en-US" sz="1600" dirty="0" smtClean="0">
                <a:solidFill>
                  <a:srgbClr val="171FBF"/>
                </a:solidFill>
                <a:latin typeface="Arial" pitchFamily="34" charset="0"/>
                <a:cs typeface="Arial" pitchFamily="34" charset="0"/>
              </a:rPr>
              <a:t>efers </a:t>
            </a:r>
            <a:r>
              <a:rPr lang="en-US" sz="1600" dirty="0" smtClean="0">
                <a:solidFill>
                  <a:srgbClr val="171FBF"/>
                </a:solidFill>
                <a:latin typeface="Arial" pitchFamily="34" charset="0"/>
                <a:cs typeface="Arial" pitchFamily="34" charset="0"/>
              </a:rPr>
              <a:t>to the presence of abnormal numbers of </a:t>
            </a:r>
            <a:r>
              <a:rPr lang="en-US" sz="1600" dirty="0" smtClean="0">
                <a:solidFill>
                  <a:srgbClr val="171FBF"/>
                </a:solidFill>
                <a:latin typeface="Arial" pitchFamily="34" charset="0"/>
                <a:cs typeface="Arial" pitchFamily="34" charset="0"/>
              </a:rPr>
              <a:t>WBCs that </a:t>
            </a:r>
            <a:r>
              <a:rPr lang="en-US" sz="1600" dirty="0" smtClean="0">
                <a:solidFill>
                  <a:srgbClr val="171FBF"/>
                </a:solidFill>
                <a:latin typeface="Arial" pitchFamily="34" charset="0"/>
                <a:cs typeface="Arial" pitchFamily="34" charset="0"/>
              </a:rPr>
              <a:t>may appear </a:t>
            </a:r>
            <a:r>
              <a:rPr lang="en-US" sz="1600" dirty="0" smtClean="0">
                <a:solidFill>
                  <a:srgbClr val="171FBF"/>
                </a:solidFill>
                <a:latin typeface="Arial" pitchFamily="34" charset="0"/>
                <a:cs typeface="Arial" pitchFamily="34" charset="0"/>
              </a:rPr>
              <a:t>with:</a:t>
            </a:r>
          </a:p>
          <a:p>
            <a:pPr algn="l" eaLnBrk="1" hangingPunct="1">
              <a:buFont typeface="Wingdings" pitchFamily="2" charset="2"/>
              <a:buNone/>
            </a:pPr>
            <a:r>
              <a:rPr lang="en-US" sz="1600" dirty="0" smtClean="0">
                <a:solidFill>
                  <a:srgbClr val="171FBF"/>
                </a:solidFill>
                <a:latin typeface="Arial" pitchFamily="34" charset="0"/>
                <a:cs typeface="Arial" pitchFamily="34" charset="0"/>
              </a:rPr>
              <a:t>- </a:t>
            </a:r>
            <a:r>
              <a:rPr lang="en-US" sz="1600" b="1" dirty="0" smtClean="0">
                <a:solidFill>
                  <a:srgbClr val="171FBF"/>
                </a:solidFill>
                <a:effectLst>
                  <a:outerShdw blurRad="38100" dist="38100" dir="2700000" algn="tl">
                    <a:srgbClr val="000000">
                      <a:alpha val="43137"/>
                    </a:srgbClr>
                  </a:outerShdw>
                </a:effectLst>
                <a:latin typeface="Arial" pitchFamily="34" charset="0"/>
                <a:cs typeface="Arial" pitchFamily="34" charset="0"/>
              </a:rPr>
              <a:t>Urinary tract Infection </a:t>
            </a:r>
            <a:r>
              <a:rPr lang="en-US" sz="1600" dirty="0" smtClean="0">
                <a:solidFill>
                  <a:srgbClr val="171FBF"/>
                </a:solidFill>
                <a:latin typeface="Arial" pitchFamily="34" charset="0"/>
                <a:cs typeface="Arial" pitchFamily="34" charset="0"/>
              </a:rPr>
              <a:t>: upper </a:t>
            </a:r>
            <a:r>
              <a:rPr lang="en-US" sz="1600" dirty="0" smtClean="0">
                <a:solidFill>
                  <a:srgbClr val="171FBF"/>
                </a:solidFill>
                <a:latin typeface="Arial" pitchFamily="34" charset="0"/>
                <a:cs typeface="Arial" pitchFamily="34" charset="0"/>
              </a:rPr>
              <a:t>or </a:t>
            </a:r>
            <a:r>
              <a:rPr lang="en-US" sz="1600" dirty="0" smtClean="0">
                <a:solidFill>
                  <a:srgbClr val="171FBF"/>
                </a:solidFill>
                <a:latin typeface="Arial" pitchFamily="34" charset="0"/>
                <a:cs typeface="Arial" pitchFamily="34" charset="0"/>
              </a:rPr>
              <a:t>lower</a:t>
            </a:r>
            <a:endParaRPr lang="en-US" sz="1600" b="1" dirty="0">
              <a:solidFill>
                <a:srgbClr val="171FBF"/>
              </a:solidFill>
              <a:effectLst>
                <a:outerShdw blurRad="38100" dist="38100" dir="2700000" algn="tl">
                  <a:srgbClr val="000000">
                    <a:alpha val="43137"/>
                  </a:srgbClr>
                </a:outerShdw>
              </a:effectLst>
              <a:latin typeface="Arial" pitchFamily="34" charset="0"/>
              <a:cs typeface="Arial" pitchFamily="34" charset="0"/>
            </a:endParaRPr>
          </a:p>
          <a:p>
            <a:pPr algn="l" eaLnBrk="1" hangingPunct="1">
              <a:buFont typeface="Wingdings" pitchFamily="2" charset="2"/>
              <a:buNone/>
            </a:pPr>
            <a:r>
              <a:rPr lang="en-US" sz="1600" b="1" dirty="0" smtClean="0">
                <a:solidFill>
                  <a:srgbClr val="171FBF"/>
                </a:solidFill>
                <a:effectLst>
                  <a:outerShdw blurRad="38100" dist="38100" dir="2700000" algn="tl">
                    <a:srgbClr val="000000">
                      <a:alpha val="43137"/>
                    </a:srgbClr>
                  </a:outerShdw>
                </a:effectLst>
                <a:latin typeface="Arial" pitchFamily="34" charset="0"/>
                <a:cs typeface="Arial" pitchFamily="34" charset="0"/>
              </a:rPr>
              <a:t>- Acute glomerulonephritis</a:t>
            </a:r>
          </a:p>
          <a:p>
            <a:pPr algn="l" eaLnBrk="1" hangingPunct="1">
              <a:buFont typeface="Wingdings" pitchFamily="2" charset="2"/>
              <a:buNone/>
            </a:pPr>
            <a:r>
              <a:rPr lang="en-US" sz="1600" b="1" dirty="0" smtClean="0">
                <a:solidFill>
                  <a:srgbClr val="171FBF"/>
                </a:solidFill>
                <a:effectLst>
                  <a:outerShdw blurRad="38100" dist="38100" dir="2700000" algn="tl">
                    <a:srgbClr val="000000">
                      <a:alpha val="43137"/>
                    </a:srgbClr>
                  </a:outerShdw>
                </a:effectLst>
                <a:latin typeface="Arial" pitchFamily="34" charset="0"/>
                <a:cs typeface="Arial" pitchFamily="34" charset="0"/>
              </a:rPr>
              <a:t>- Acute pyelonephritis</a:t>
            </a:r>
            <a:endParaRPr lang="en-US" sz="1600" b="1" dirty="0" smtClean="0">
              <a:effectLst>
                <a:outerShdw blurRad="38100" dist="38100" dir="2700000" algn="tl">
                  <a:srgbClr val="000000">
                    <a:alpha val="43137"/>
                  </a:srgbClr>
                </a:outerShdw>
              </a:effectLst>
              <a:cs typeface="Arial" pitchFamily="34" charset="0"/>
            </a:endParaRPr>
          </a:p>
          <a:p>
            <a:pPr algn="l" rtl="0" eaLnBrk="1" hangingPunct="1">
              <a:buFont typeface="Wingdings" pitchFamily="2" charset="2"/>
              <a:buNone/>
            </a:pPr>
            <a:endParaRPr lang="en-US" sz="1800" b="1" dirty="0">
              <a:solidFill>
                <a:srgbClr val="171FBF"/>
              </a:solidFill>
              <a:effectLst>
                <a:outerShdw blurRad="38100" dist="38100" dir="2700000" algn="tl">
                  <a:srgbClr val="000000">
                    <a:alpha val="43137"/>
                  </a:srgbClr>
                </a:outerShdw>
              </a:effectLst>
              <a:cs typeface="Arial" pitchFamily="34" charset="0"/>
            </a:endParaRPr>
          </a:p>
          <a:p>
            <a:pPr algn="l" rtl="0" eaLnBrk="1" hangingPunct="1">
              <a:buFont typeface="Wingdings" pitchFamily="2" charset="2"/>
              <a:buNone/>
            </a:pPr>
            <a:r>
              <a:rPr lang="en-US" sz="1800" b="1" u="sng" dirty="0" smtClean="0">
                <a:solidFill>
                  <a:srgbClr val="FF0000"/>
                </a:solidFill>
                <a:effectLst>
                  <a:outerShdw blurRad="38100" dist="38100" dir="2700000" algn="tl">
                    <a:srgbClr val="000000">
                      <a:alpha val="43137"/>
                    </a:srgbClr>
                  </a:outerShdw>
                </a:effectLst>
                <a:cs typeface="Arial" pitchFamily="34" charset="0"/>
              </a:rPr>
              <a:t>Repeated </a:t>
            </a:r>
            <a:r>
              <a:rPr lang="en-US" sz="1800" b="1" u="sng" dirty="0" smtClean="0">
                <a:solidFill>
                  <a:srgbClr val="FF0000"/>
                </a:solidFill>
                <a:effectLst>
                  <a:outerShdw blurRad="38100" dist="38100" dir="2700000" algn="tl">
                    <a:srgbClr val="000000">
                      <a:alpha val="43137"/>
                    </a:srgbClr>
                  </a:outerShdw>
                </a:effectLst>
                <a:cs typeface="Arial" pitchFamily="34" charset="0"/>
              </a:rPr>
              <a:t>sterile cultures in presence of </a:t>
            </a:r>
            <a:r>
              <a:rPr lang="en-US" sz="1800" b="1" u="sng" dirty="0" err="1" smtClean="0">
                <a:solidFill>
                  <a:srgbClr val="FF0000"/>
                </a:solidFill>
                <a:effectLst>
                  <a:outerShdw blurRad="38100" dist="38100" dir="2700000" algn="tl">
                    <a:srgbClr val="000000">
                      <a:alpha val="43137"/>
                    </a:srgbClr>
                  </a:outerShdw>
                </a:effectLst>
                <a:cs typeface="Arial" pitchFamily="34" charset="0"/>
              </a:rPr>
              <a:t>pyuria</a:t>
            </a:r>
            <a:r>
              <a:rPr lang="en-US" sz="1800" b="1" u="sng" dirty="0" smtClean="0">
                <a:solidFill>
                  <a:srgbClr val="FF0000"/>
                </a:solidFill>
                <a:effectLst>
                  <a:outerShdw blurRad="38100" dist="38100" dir="2700000" algn="tl">
                    <a:srgbClr val="000000">
                      <a:alpha val="43137"/>
                    </a:srgbClr>
                  </a:outerShdw>
                </a:effectLst>
                <a:cs typeface="Arial" pitchFamily="34" charset="0"/>
              </a:rPr>
              <a:t> may </a:t>
            </a:r>
            <a:r>
              <a:rPr lang="en-US" sz="1800" b="1" u="sng" dirty="0" smtClean="0">
                <a:solidFill>
                  <a:srgbClr val="FF0000"/>
                </a:solidFill>
                <a:effectLst>
                  <a:outerShdw blurRad="38100" dist="38100" dir="2700000" algn="tl">
                    <a:srgbClr val="000000">
                      <a:alpha val="43137"/>
                    </a:srgbClr>
                  </a:outerShdw>
                </a:effectLst>
                <a:cs typeface="Arial" pitchFamily="34" charset="0"/>
              </a:rPr>
              <a:t>indicate</a:t>
            </a:r>
            <a:r>
              <a:rPr lang="en-US" sz="1800" b="1" u="sng" dirty="0" smtClean="0">
                <a:solidFill>
                  <a:srgbClr val="FF0000"/>
                </a:solidFill>
                <a:effectLst>
                  <a:outerShdw blurRad="38100" dist="38100" dir="2700000" algn="tl">
                    <a:srgbClr val="000000">
                      <a:alpha val="43137"/>
                    </a:srgbClr>
                  </a:outerShdw>
                </a:effectLst>
                <a:cs typeface="Arial" pitchFamily="34" charset="0"/>
              </a:rPr>
              <a:t>:</a:t>
            </a:r>
          </a:p>
          <a:p>
            <a:pPr algn="l" rtl="0" eaLnBrk="1" hangingPunct="1">
              <a:buFont typeface="Wingdings" pitchFamily="2" charset="2"/>
              <a:buNone/>
            </a:pPr>
            <a:r>
              <a:rPr lang="en-US" sz="1800" dirty="0" smtClean="0">
                <a:solidFill>
                  <a:srgbClr val="171FBF"/>
                </a:solidFill>
                <a:cs typeface="Arial" pitchFamily="34" charset="0"/>
              </a:rPr>
              <a:t>-The patient is on </a:t>
            </a:r>
            <a:r>
              <a:rPr lang="en-US" sz="1800" dirty="0" smtClean="0">
                <a:solidFill>
                  <a:srgbClr val="171FBF"/>
                </a:solidFill>
                <a:effectLst>
                  <a:outerShdw blurRad="38100" dist="38100" dir="2700000" algn="tl">
                    <a:srgbClr val="000000">
                      <a:alpha val="43137"/>
                    </a:srgbClr>
                  </a:outerShdw>
                </a:effectLst>
                <a:cs typeface="Arial" pitchFamily="34" charset="0"/>
              </a:rPr>
              <a:t>antibiotic therapy</a:t>
            </a:r>
          </a:p>
          <a:p>
            <a:pPr algn="l" rtl="0" eaLnBrk="1" hangingPunct="1">
              <a:buFont typeface="Wingdings" pitchFamily="2" charset="2"/>
              <a:buNone/>
            </a:pPr>
            <a:r>
              <a:rPr lang="en-US" sz="1800" dirty="0" smtClean="0">
                <a:solidFill>
                  <a:srgbClr val="171FBF"/>
                </a:solidFill>
                <a:cs typeface="Arial" pitchFamily="34" charset="0"/>
              </a:rPr>
              <a:t>-The presence of an </a:t>
            </a:r>
            <a:r>
              <a:rPr lang="en-US" sz="1800" dirty="0" smtClean="0">
                <a:solidFill>
                  <a:srgbClr val="171FBF"/>
                </a:solidFill>
                <a:effectLst>
                  <a:outerShdw blurRad="38100" dist="38100" dir="2700000" algn="tl">
                    <a:srgbClr val="000000">
                      <a:alpha val="43137"/>
                    </a:srgbClr>
                  </a:outerShdw>
                </a:effectLst>
                <a:cs typeface="Arial" pitchFamily="34" charset="0"/>
              </a:rPr>
              <a:t>organism that does not grow </a:t>
            </a:r>
            <a:r>
              <a:rPr lang="en-US" sz="1800" dirty="0" smtClean="0">
                <a:solidFill>
                  <a:srgbClr val="171FBF"/>
                </a:solidFill>
                <a:cs typeface="Arial" pitchFamily="34" charset="0"/>
              </a:rPr>
              <a:t>on </a:t>
            </a:r>
            <a:endParaRPr lang="en-US" sz="1800" dirty="0" smtClean="0">
              <a:solidFill>
                <a:srgbClr val="171FBF"/>
              </a:solidFill>
              <a:cs typeface="Arial" pitchFamily="34" charset="0"/>
            </a:endParaRPr>
          </a:p>
          <a:p>
            <a:pPr algn="l" rtl="0" eaLnBrk="1" hangingPunct="1">
              <a:buFont typeface="Wingdings" pitchFamily="2" charset="2"/>
              <a:buNone/>
            </a:pPr>
            <a:r>
              <a:rPr lang="en-US" sz="1800" dirty="0">
                <a:solidFill>
                  <a:srgbClr val="171FBF"/>
                </a:solidFill>
                <a:cs typeface="Arial" pitchFamily="34" charset="0"/>
              </a:rPr>
              <a:t> </a:t>
            </a:r>
            <a:r>
              <a:rPr lang="en-US" sz="1800" dirty="0" smtClean="0">
                <a:solidFill>
                  <a:srgbClr val="171FBF"/>
                </a:solidFill>
                <a:cs typeface="Arial" pitchFamily="34" charset="0"/>
              </a:rPr>
              <a:t> ordinary </a:t>
            </a:r>
            <a:r>
              <a:rPr lang="en-US" sz="1800" dirty="0" smtClean="0">
                <a:solidFill>
                  <a:srgbClr val="171FBF"/>
                </a:solidFill>
                <a:cs typeface="Arial" pitchFamily="34" charset="0"/>
              </a:rPr>
              <a:t>media as T.B.</a:t>
            </a:r>
          </a:p>
          <a:p>
            <a:pPr algn="l" rtl="0" eaLnBrk="1" hangingPunct="1">
              <a:buFont typeface="Wingdings" pitchFamily="2" charset="2"/>
              <a:buNone/>
            </a:pPr>
            <a:r>
              <a:rPr lang="en-US" sz="1800" dirty="0" smtClean="0">
                <a:solidFill>
                  <a:srgbClr val="171FBF"/>
                </a:solidFill>
                <a:cs typeface="Arial" pitchFamily="34" charset="0"/>
              </a:rPr>
              <a:t>-</a:t>
            </a:r>
            <a:r>
              <a:rPr lang="en-US" sz="1800" dirty="0" smtClean="0">
                <a:solidFill>
                  <a:srgbClr val="171FBF"/>
                </a:solidFill>
                <a:effectLst>
                  <a:outerShdw blurRad="38100" dist="38100" dir="2700000" algn="tl">
                    <a:srgbClr val="000000">
                      <a:alpha val="43137"/>
                    </a:srgbClr>
                  </a:outerShdw>
                </a:effectLst>
                <a:cs typeface="Arial" pitchFamily="34" charset="0"/>
              </a:rPr>
              <a:t>Non- bacterial </a:t>
            </a:r>
            <a:r>
              <a:rPr lang="en-US" sz="1800" dirty="0" smtClean="0">
                <a:solidFill>
                  <a:srgbClr val="171FBF"/>
                </a:solidFill>
                <a:cs typeface="Arial" pitchFamily="34" charset="0"/>
              </a:rPr>
              <a:t>urethritis </a:t>
            </a:r>
            <a:r>
              <a:rPr lang="en-US" sz="1800" dirty="0" smtClean="0">
                <a:solidFill>
                  <a:srgbClr val="171FBF"/>
                </a:solidFill>
                <a:cs typeface="Arial" pitchFamily="34" charset="0"/>
              </a:rPr>
              <a:t>or cystitis as viral infection</a:t>
            </a:r>
          </a:p>
          <a:p>
            <a:pPr algn="l" eaLnBrk="1" hangingPunct="1">
              <a:buFont typeface="Wingdings" pitchFamily="2" charset="2"/>
              <a:buNone/>
            </a:pPr>
            <a:endParaRPr lang="en-US" sz="1800" dirty="0" smtClean="0">
              <a:solidFill>
                <a:srgbClr val="171FBF"/>
              </a:solidFill>
              <a:cs typeface="Arial" pitchFamily="34" charset="0"/>
            </a:endParaRPr>
          </a:p>
        </p:txBody>
      </p:sp>
      <p:pic>
        <p:nvPicPr>
          <p:cNvPr id="4" name="Picture 2" descr="WBCs-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12976" y="2987823"/>
            <a:ext cx="1512168" cy="141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6116987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5">
              <a:lumMod val="20000"/>
              <a:lumOff val="80000"/>
            </a:schemeClr>
          </a:solidFill>
          <a:ln>
            <a:solidFill>
              <a:schemeClr val="accent1"/>
            </a:solidFill>
          </a:ln>
        </p:spPr>
        <p:txBody>
          <a:bodyPr rtlCol="1">
            <a:noAutofit/>
          </a:bodyPr>
          <a:lstStyle/>
          <a:p>
            <a:pPr>
              <a:defRPr/>
            </a:pPr>
            <a:r>
              <a:rPr lang="en-US" sz="3200" b="1" dirty="0" smtClean="0">
                <a:solidFill>
                  <a:srgbClr val="FF0000"/>
                </a:solidFill>
              </a:rPr>
              <a:t/>
            </a:r>
            <a:br>
              <a:rPr lang="en-US" sz="3200" b="1" dirty="0" smtClean="0">
                <a:solidFill>
                  <a:srgbClr val="FF0000"/>
                </a:solidFill>
              </a:rPr>
            </a:br>
            <a:r>
              <a:rPr lang="en-US" sz="3200" b="1" dirty="0">
                <a:solidFill>
                  <a:srgbClr val="FF0000"/>
                </a:solidFill>
              </a:rPr>
              <a:t/>
            </a:r>
            <a:br>
              <a:rPr lang="en-US" sz="3200" b="1" dirty="0">
                <a:solidFill>
                  <a:srgbClr val="FF0000"/>
                </a:solidFill>
              </a:rPr>
            </a:br>
            <a:r>
              <a:rPr lang="en-US" sz="2800" b="1" dirty="0">
                <a:solidFill>
                  <a:srgbClr val="FF0000"/>
                </a:solidFill>
                <a:effectLst>
                  <a:outerShdw blurRad="38100" dist="38100" dir="2700000" algn="tl">
                    <a:srgbClr val="000000">
                      <a:alpha val="43137"/>
                    </a:srgbClr>
                  </a:outerShdw>
                </a:effectLst>
              </a:rPr>
              <a:t>MICROSCOPIC URINE EXAMINATION</a:t>
            </a:r>
            <a:r>
              <a:rPr lang="en-US" sz="2800" b="1" dirty="0" smtClean="0">
                <a:solidFill>
                  <a:srgbClr val="FF0000"/>
                </a:solidFill>
              </a:rPr>
              <a:t/>
            </a:r>
            <a:br>
              <a:rPr lang="en-US" sz="2800" b="1" dirty="0" smtClean="0">
                <a:solidFill>
                  <a:srgbClr val="FF0000"/>
                </a:solidFill>
              </a:rPr>
            </a:br>
            <a:r>
              <a:rPr lang="en-US" sz="3200" b="1" dirty="0" smtClean="0">
                <a:solidFill>
                  <a:srgbClr val="FF0000"/>
                </a:solidFill>
                <a:effectLst>
                  <a:outerShdw blurRad="38100" dist="38100" dir="2700000" algn="tl">
                    <a:srgbClr val="000000">
                      <a:alpha val="43137"/>
                    </a:srgbClr>
                  </a:outerShdw>
                </a:effectLst>
              </a:rPr>
              <a:t>Cells</a:t>
            </a:r>
            <a:r>
              <a:rPr lang="en-US" sz="3200" b="1" dirty="0" smtClean="0">
                <a:solidFill>
                  <a:srgbClr val="FF0000"/>
                </a:solidFill>
              </a:rPr>
              <a:t/>
            </a:r>
            <a:br>
              <a:rPr lang="en-US" sz="3200" b="1" dirty="0" smtClean="0">
                <a:solidFill>
                  <a:srgbClr val="FF0000"/>
                </a:solidFill>
              </a:rPr>
            </a:br>
            <a:r>
              <a:rPr lang="en-US" sz="3200" b="1" u="sng" dirty="0" smtClean="0">
                <a:solidFill>
                  <a:srgbClr val="FF0000"/>
                </a:solidFill>
                <a:effectLst>
                  <a:outerShdw blurRad="38100" dist="38100" dir="2700000" algn="tl">
                    <a:srgbClr val="000000">
                      <a:alpha val="43137"/>
                    </a:srgbClr>
                  </a:outerShdw>
                </a:effectLst>
              </a:rPr>
              <a:t>Epithelial Cells</a:t>
            </a:r>
            <a:r>
              <a:rPr lang="en-US" sz="3200" b="1" u="sng" dirty="0" smtClean="0">
                <a:solidFill>
                  <a:srgbClr val="FF0000"/>
                </a:solidFill>
              </a:rPr>
              <a:t/>
            </a:r>
            <a:br>
              <a:rPr lang="en-US" sz="3200" b="1" u="sng" dirty="0" smtClean="0">
                <a:solidFill>
                  <a:srgbClr val="FF0000"/>
                </a:solidFill>
              </a:rPr>
            </a:br>
            <a:r>
              <a:rPr lang="en-US" sz="3200" b="1" dirty="0" smtClean="0">
                <a:solidFill>
                  <a:srgbClr val="FF0000"/>
                </a:solidFill>
              </a:rPr>
              <a:t/>
            </a:r>
            <a:br>
              <a:rPr lang="en-US" sz="3200" b="1" dirty="0" smtClean="0">
                <a:solidFill>
                  <a:srgbClr val="FF0000"/>
                </a:solidFill>
              </a:rPr>
            </a:br>
            <a:endParaRPr lang="en-US" sz="3200" b="1" dirty="0" smtClean="0">
              <a:solidFill>
                <a:srgbClr val="FF0000"/>
              </a:solidFill>
            </a:endParaRPr>
          </a:p>
        </p:txBody>
      </p:sp>
      <p:sp>
        <p:nvSpPr>
          <p:cNvPr id="38915" name="Content Placeholder 2"/>
          <p:cNvSpPr>
            <a:spLocks noGrp="1"/>
          </p:cNvSpPr>
          <p:nvPr>
            <p:ph idx="1"/>
          </p:nvPr>
        </p:nvSpPr>
        <p:spPr>
          <a:xfrm>
            <a:off x="366462" y="2555776"/>
            <a:ext cx="6172200" cy="6034088"/>
          </a:xfrm>
        </p:spPr>
        <p:txBody>
          <a:bodyPr/>
          <a:lstStyle/>
          <a:p>
            <a:pPr algn="l" rtl="0" eaLnBrk="1" hangingPunct="1"/>
            <a:r>
              <a:rPr lang="en-US" sz="1800" dirty="0" smtClean="0">
                <a:solidFill>
                  <a:srgbClr val="171FBF"/>
                </a:solidFill>
                <a:cs typeface="Arial" pitchFamily="34" charset="0"/>
              </a:rPr>
              <a:t>Renal tubular epithelial </a:t>
            </a:r>
            <a:r>
              <a:rPr lang="en-US" sz="1800" dirty="0" smtClean="0">
                <a:solidFill>
                  <a:srgbClr val="171FBF"/>
                </a:solidFill>
                <a:cs typeface="Arial" pitchFamily="34" charset="0"/>
              </a:rPr>
              <a:t>cells contain </a:t>
            </a:r>
            <a:r>
              <a:rPr lang="en-US" sz="1800" dirty="0" smtClean="0">
                <a:solidFill>
                  <a:srgbClr val="171FBF"/>
                </a:solidFill>
                <a:cs typeface="Arial" pitchFamily="34" charset="0"/>
              </a:rPr>
              <a:t>a large round or oval nucleus </a:t>
            </a:r>
            <a:r>
              <a:rPr lang="en-US" sz="1800" dirty="0" smtClean="0">
                <a:solidFill>
                  <a:srgbClr val="171FBF"/>
                </a:solidFill>
                <a:cs typeface="Arial" pitchFamily="34" charset="0"/>
              </a:rPr>
              <a:t>&amp; normally </a:t>
            </a:r>
            <a:r>
              <a:rPr lang="en-US" sz="1800" dirty="0" smtClean="0">
                <a:solidFill>
                  <a:srgbClr val="171FBF"/>
                </a:solidFill>
                <a:cs typeface="Arial" pitchFamily="34" charset="0"/>
              </a:rPr>
              <a:t>slough into the urine in small numbers. </a:t>
            </a:r>
            <a:endParaRPr lang="en-US" sz="1800" dirty="0" smtClean="0">
              <a:solidFill>
                <a:srgbClr val="171FBF"/>
              </a:solidFill>
              <a:cs typeface="Arial" pitchFamily="34" charset="0"/>
            </a:endParaRPr>
          </a:p>
          <a:p>
            <a:pPr marL="0" indent="0" algn="l" rtl="0" eaLnBrk="1" hangingPunct="1">
              <a:buNone/>
            </a:pPr>
            <a:endParaRPr lang="en-US" sz="800" dirty="0" smtClean="0">
              <a:solidFill>
                <a:srgbClr val="171FBF"/>
              </a:solidFill>
              <a:cs typeface="Arial" pitchFamily="34" charset="0"/>
            </a:endParaRPr>
          </a:p>
          <a:p>
            <a:pPr algn="l" rtl="0" eaLnBrk="1" hangingPunct="1"/>
            <a:r>
              <a:rPr lang="en-US" sz="1800" dirty="0">
                <a:solidFill>
                  <a:srgbClr val="171FBF"/>
                </a:solidFill>
                <a:effectLst>
                  <a:outerShdw blurRad="38100" dist="38100" dir="2700000" algn="tl">
                    <a:srgbClr val="000000">
                      <a:alpha val="43137"/>
                    </a:srgbClr>
                  </a:outerShdw>
                </a:effectLst>
                <a:cs typeface="Arial" pitchFamily="34" charset="0"/>
              </a:rPr>
              <a:t>T</a:t>
            </a:r>
            <a:r>
              <a:rPr lang="en-US" sz="1800" dirty="0" smtClean="0">
                <a:solidFill>
                  <a:srgbClr val="171FBF"/>
                </a:solidFill>
                <a:effectLst>
                  <a:outerShdw blurRad="38100" dist="38100" dir="2700000" algn="tl">
                    <a:srgbClr val="000000">
                      <a:alpha val="43137"/>
                    </a:srgbClr>
                  </a:outerShdw>
                </a:effectLst>
                <a:cs typeface="Arial" pitchFamily="34" charset="0"/>
              </a:rPr>
              <a:t>he number sloughed renal epithelial cells is increased in:</a:t>
            </a:r>
          </a:p>
          <a:p>
            <a:pPr marL="0" indent="0" algn="l" rtl="0" eaLnBrk="1" hangingPunct="1">
              <a:buNone/>
            </a:pPr>
            <a:r>
              <a:rPr lang="en-US" sz="1800" dirty="0">
                <a:solidFill>
                  <a:srgbClr val="171FBF"/>
                </a:solidFill>
                <a:cs typeface="Arial" pitchFamily="34" charset="0"/>
              </a:rPr>
              <a:t> </a:t>
            </a:r>
            <a:r>
              <a:rPr lang="en-US" sz="1800" dirty="0" smtClean="0">
                <a:solidFill>
                  <a:srgbClr val="171FBF"/>
                </a:solidFill>
                <a:cs typeface="Arial" pitchFamily="34" charset="0"/>
              </a:rPr>
              <a:t>      - </a:t>
            </a:r>
            <a:r>
              <a:rPr lang="en-US" sz="1800" b="1" dirty="0" smtClean="0">
                <a:solidFill>
                  <a:srgbClr val="171FBF"/>
                </a:solidFill>
                <a:effectLst>
                  <a:outerShdw blurRad="38100" dist="38100" dir="2700000" algn="tl">
                    <a:srgbClr val="000000">
                      <a:alpha val="43137"/>
                    </a:srgbClr>
                  </a:outerShdw>
                </a:effectLst>
                <a:cs typeface="Arial" pitchFamily="34" charset="0"/>
              </a:rPr>
              <a:t>Nephrotic </a:t>
            </a:r>
            <a:r>
              <a:rPr lang="en-US" sz="1800" b="1" dirty="0" smtClean="0">
                <a:solidFill>
                  <a:srgbClr val="171FBF"/>
                </a:solidFill>
                <a:effectLst>
                  <a:outerShdw blurRad="38100" dist="38100" dir="2700000" algn="tl">
                    <a:srgbClr val="000000">
                      <a:alpha val="43137"/>
                    </a:srgbClr>
                  </a:outerShdw>
                </a:effectLst>
                <a:cs typeface="Arial" pitchFamily="34" charset="0"/>
              </a:rPr>
              <a:t>syndrome </a:t>
            </a:r>
            <a:r>
              <a:rPr lang="en-US" sz="1800" b="1" dirty="0" smtClean="0">
                <a:solidFill>
                  <a:srgbClr val="171FBF"/>
                </a:solidFill>
                <a:effectLst>
                  <a:outerShdw blurRad="38100" dist="38100" dir="2700000" algn="tl">
                    <a:srgbClr val="000000">
                      <a:alpha val="43137"/>
                    </a:srgbClr>
                  </a:outerShdw>
                </a:effectLst>
                <a:cs typeface="Arial" pitchFamily="34" charset="0"/>
              </a:rPr>
              <a:t>(Glomerular)</a:t>
            </a:r>
            <a:endParaRPr lang="en-US" sz="1800" b="1" dirty="0">
              <a:solidFill>
                <a:srgbClr val="171FBF"/>
              </a:solidFill>
              <a:effectLst>
                <a:outerShdw blurRad="38100" dist="38100" dir="2700000" algn="tl">
                  <a:srgbClr val="000000">
                    <a:alpha val="43137"/>
                  </a:srgbClr>
                </a:outerShdw>
              </a:effectLst>
              <a:cs typeface="Arial" pitchFamily="34" charset="0"/>
            </a:endParaRPr>
          </a:p>
          <a:p>
            <a:pPr marL="0" indent="0" algn="l" rtl="0" eaLnBrk="1" hangingPunct="1">
              <a:buNone/>
            </a:pPr>
            <a:r>
              <a:rPr lang="en-US" sz="1800" b="1" dirty="0" smtClean="0">
                <a:solidFill>
                  <a:srgbClr val="171FBF"/>
                </a:solidFill>
                <a:cs typeface="Arial" pitchFamily="34" charset="0"/>
              </a:rPr>
              <a:t>       - </a:t>
            </a:r>
            <a:r>
              <a:rPr lang="en-US" sz="1800" b="1" dirty="0" smtClean="0">
                <a:solidFill>
                  <a:srgbClr val="171FBF"/>
                </a:solidFill>
                <a:effectLst>
                  <a:outerShdw blurRad="38100" dist="38100" dir="2700000" algn="tl">
                    <a:srgbClr val="000000">
                      <a:alpha val="43137"/>
                    </a:srgbClr>
                  </a:outerShdw>
                </a:effectLst>
                <a:cs typeface="Arial" pitchFamily="34" charset="0"/>
              </a:rPr>
              <a:t>Renal tubular degeneration (Tubular)</a:t>
            </a:r>
            <a:endParaRPr lang="en-US" sz="1800" b="1" dirty="0" smtClean="0">
              <a:solidFill>
                <a:srgbClr val="171FBF"/>
              </a:solidFill>
              <a:effectLst>
                <a:outerShdw blurRad="38100" dist="38100" dir="2700000" algn="tl">
                  <a:srgbClr val="000000">
                    <a:alpha val="43137"/>
                  </a:srgbClr>
                </a:outerShdw>
              </a:effectLst>
              <a:cs typeface="Arial" pitchFamily="34" charset="0"/>
            </a:endParaRPr>
          </a:p>
        </p:txBody>
      </p:sp>
      <p:pic>
        <p:nvPicPr>
          <p:cNvPr id="4" name="Content Placeholder 5" descr="tubula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90024" y="5292080"/>
            <a:ext cx="2562538" cy="1921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10" descr="http://library.med.utah.edu/WebPath/TUTORIAL/URINE/URINE11.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89039" y="5364088"/>
            <a:ext cx="2232249" cy="2108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6144092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idx="4294967295"/>
          </p:nvPr>
        </p:nvSpPr>
        <p:spPr>
          <a:xfrm>
            <a:off x="333375" y="395288"/>
            <a:ext cx="6172200" cy="1524000"/>
          </a:xfrm>
          <a:solidFill>
            <a:srgbClr val="DBEEF4"/>
          </a:solidFill>
          <a:ln cap="flat" algn="ctr">
            <a:solidFill>
              <a:schemeClr val="accent1"/>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ormAutofit fontScale="90000"/>
          </a:bodyPr>
          <a:lstStyle/>
          <a:p>
            <a:r>
              <a:rPr lang="en-US" sz="3200" b="1" dirty="0">
                <a:solidFill>
                  <a:srgbClr val="FF0000"/>
                </a:solidFill>
                <a:effectLst>
                  <a:outerShdw blurRad="38100" dist="38100" dir="2700000" algn="tl">
                    <a:srgbClr val="000000">
                      <a:alpha val="43137"/>
                    </a:srgbClr>
                  </a:outerShdw>
                </a:effectLst>
              </a:rPr>
              <a:t>MICROSCOPIC URINE EXAMINATION</a:t>
            </a:r>
            <a:r>
              <a:rPr lang="en-US" sz="3200" b="1" dirty="0" smtClean="0">
                <a:solidFill>
                  <a:srgbClr val="FF0000"/>
                </a:solidFill>
                <a:effectLst>
                  <a:outerShdw blurRad="38100" dist="38100" dir="2700000" algn="tl">
                    <a:srgbClr val="000000">
                      <a:alpha val="43137"/>
                    </a:srgbClr>
                  </a:outerShdw>
                </a:effectLst>
                <a:cs typeface="Times New Roman" pitchFamily="18" charset="0"/>
              </a:rPr>
              <a:t/>
            </a:r>
            <a:br>
              <a:rPr lang="en-US" sz="3200" b="1" dirty="0" smtClean="0">
                <a:solidFill>
                  <a:srgbClr val="FF0000"/>
                </a:solidFill>
                <a:effectLst>
                  <a:outerShdw blurRad="38100" dist="38100" dir="2700000" algn="tl">
                    <a:srgbClr val="000000">
                      <a:alpha val="43137"/>
                    </a:srgbClr>
                  </a:outerShdw>
                </a:effectLst>
                <a:cs typeface="Times New Roman" pitchFamily="18" charset="0"/>
              </a:rPr>
            </a:br>
            <a:r>
              <a:rPr lang="en-US" sz="3200" b="1" dirty="0" smtClean="0">
                <a:solidFill>
                  <a:srgbClr val="FF0000"/>
                </a:solidFill>
                <a:effectLst>
                  <a:outerShdw blurRad="38100" dist="38100" dir="2700000" algn="tl">
                    <a:srgbClr val="000000">
                      <a:alpha val="43137"/>
                    </a:srgbClr>
                  </a:outerShdw>
                </a:effectLst>
                <a:cs typeface="Times New Roman" pitchFamily="18" charset="0"/>
              </a:rPr>
              <a:t>Casts</a:t>
            </a:r>
            <a:endParaRPr lang="en-US" sz="3200" b="1" dirty="0" smtClean="0">
              <a:solidFill>
                <a:srgbClr val="FF0000"/>
              </a:solidFill>
              <a:effectLst>
                <a:outerShdw blurRad="38100" dist="38100" dir="2700000" algn="tl">
                  <a:srgbClr val="000000">
                    <a:alpha val="43137"/>
                  </a:srgbClr>
                </a:outerShdw>
              </a:effectLst>
              <a:cs typeface="Times New Roman" pitchFamily="18" charset="0"/>
            </a:endParaRPr>
          </a:p>
        </p:txBody>
      </p:sp>
      <p:sp>
        <p:nvSpPr>
          <p:cNvPr id="47107" name="Rectangle 3"/>
          <p:cNvSpPr>
            <a:spLocks noGrp="1" noChangeArrowheads="1"/>
          </p:cNvSpPr>
          <p:nvPr>
            <p:ph type="body" sz="half" idx="4294967295"/>
          </p:nvPr>
        </p:nvSpPr>
        <p:spPr>
          <a:xfrm>
            <a:off x="337981" y="3851920"/>
            <a:ext cx="3028950" cy="6034088"/>
          </a:xfrm>
        </p:spPr>
        <p:txBody>
          <a:bodyPr/>
          <a:lstStyle/>
          <a:p>
            <a:pPr marL="0" indent="0" algn="ctr" rtl="0" eaLnBrk="1" hangingPunct="1">
              <a:buNone/>
            </a:pPr>
            <a:r>
              <a:rPr lang="en-US" sz="2800" b="1" dirty="0" err="1" smtClean="0">
                <a:solidFill>
                  <a:srgbClr val="FF0000"/>
                </a:solidFill>
                <a:effectLst>
                  <a:outerShdw blurRad="38100" dist="38100" dir="2700000" algn="tl">
                    <a:srgbClr val="000000">
                      <a:alpha val="43137"/>
                    </a:srgbClr>
                  </a:outerShdw>
                </a:effectLst>
                <a:cs typeface="Arial" pitchFamily="34" charset="0"/>
              </a:rPr>
              <a:t>Acellular</a:t>
            </a:r>
            <a:r>
              <a:rPr lang="en-US" sz="2800" b="1" dirty="0" smtClean="0">
                <a:solidFill>
                  <a:srgbClr val="FF0000"/>
                </a:solidFill>
                <a:effectLst>
                  <a:outerShdw blurRad="38100" dist="38100" dir="2700000" algn="tl">
                    <a:srgbClr val="000000">
                      <a:alpha val="43137"/>
                    </a:srgbClr>
                  </a:outerShdw>
                </a:effectLst>
                <a:cs typeface="Arial" pitchFamily="34" charset="0"/>
              </a:rPr>
              <a:t> </a:t>
            </a:r>
            <a:r>
              <a:rPr lang="en-US" sz="2800" b="1" dirty="0" smtClean="0">
                <a:solidFill>
                  <a:srgbClr val="FF0000"/>
                </a:solidFill>
                <a:effectLst>
                  <a:outerShdw blurRad="38100" dist="38100" dir="2700000" algn="tl">
                    <a:srgbClr val="000000">
                      <a:alpha val="43137"/>
                    </a:srgbClr>
                  </a:outerShdw>
                </a:effectLst>
                <a:cs typeface="Arial" pitchFamily="34" charset="0"/>
              </a:rPr>
              <a:t>casts</a:t>
            </a:r>
          </a:p>
          <a:p>
            <a:pPr marL="0" indent="0" algn="ctr" rtl="0" eaLnBrk="1" hangingPunct="1">
              <a:buNone/>
            </a:pPr>
            <a:endParaRPr lang="en-US" sz="800" b="1" dirty="0" smtClean="0">
              <a:solidFill>
                <a:srgbClr val="FF0000"/>
              </a:solidFill>
              <a:effectLst>
                <a:outerShdw blurRad="38100" dist="38100" dir="2700000" algn="tl">
                  <a:srgbClr val="000000">
                    <a:alpha val="43137"/>
                  </a:srgbClr>
                </a:outerShdw>
              </a:effectLst>
              <a:cs typeface="Arial" pitchFamily="34" charset="0"/>
            </a:endParaRPr>
          </a:p>
          <a:p>
            <a:pPr algn="l" rtl="0" eaLnBrk="1" hangingPunct="1"/>
            <a:r>
              <a:rPr lang="en-US" sz="2000" dirty="0" smtClean="0">
                <a:solidFill>
                  <a:srgbClr val="171FBF"/>
                </a:solidFill>
                <a:cs typeface="Arial" pitchFamily="34" charset="0"/>
              </a:rPr>
              <a:t>Hyaline casts</a:t>
            </a:r>
          </a:p>
          <a:p>
            <a:pPr algn="l" rtl="0" eaLnBrk="1" hangingPunct="1"/>
            <a:r>
              <a:rPr lang="en-US" sz="2000" dirty="0" smtClean="0">
                <a:solidFill>
                  <a:srgbClr val="171FBF"/>
                </a:solidFill>
                <a:cs typeface="Arial" pitchFamily="34" charset="0"/>
              </a:rPr>
              <a:t>Granular casts</a:t>
            </a:r>
          </a:p>
          <a:p>
            <a:pPr algn="l" rtl="0" eaLnBrk="1" hangingPunct="1"/>
            <a:r>
              <a:rPr lang="en-US" sz="2000" dirty="0" smtClean="0">
                <a:solidFill>
                  <a:srgbClr val="171FBF"/>
                </a:solidFill>
                <a:cs typeface="Arial" pitchFamily="34" charset="0"/>
              </a:rPr>
              <a:t>Waxy casts</a:t>
            </a:r>
          </a:p>
          <a:p>
            <a:pPr algn="l" rtl="0" eaLnBrk="1" hangingPunct="1"/>
            <a:r>
              <a:rPr lang="en-US" sz="2000" dirty="0" smtClean="0">
                <a:solidFill>
                  <a:srgbClr val="171FBF"/>
                </a:solidFill>
                <a:cs typeface="Arial" pitchFamily="34" charset="0"/>
              </a:rPr>
              <a:t>Fatty casts</a:t>
            </a:r>
          </a:p>
          <a:p>
            <a:pPr algn="l" rtl="0" eaLnBrk="1" hangingPunct="1"/>
            <a:r>
              <a:rPr lang="en-US" sz="2000" dirty="0" smtClean="0">
                <a:solidFill>
                  <a:srgbClr val="171FBF"/>
                </a:solidFill>
                <a:cs typeface="Arial" pitchFamily="34" charset="0"/>
              </a:rPr>
              <a:t>Pigment casts</a:t>
            </a:r>
          </a:p>
          <a:p>
            <a:pPr algn="l" rtl="0" eaLnBrk="1" hangingPunct="1"/>
            <a:r>
              <a:rPr lang="en-US" sz="2000" dirty="0" smtClean="0">
                <a:solidFill>
                  <a:srgbClr val="171FBF"/>
                </a:solidFill>
                <a:cs typeface="Arial" pitchFamily="34" charset="0"/>
              </a:rPr>
              <a:t>Crystal casts</a:t>
            </a:r>
          </a:p>
          <a:p>
            <a:pPr eaLnBrk="1" hangingPunct="1">
              <a:buFont typeface="Arial" pitchFamily="34" charset="0"/>
              <a:buNone/>
            </a:pPr>
            <a:endParaRPr lang="en-US" sz="2800" dirty="0" smtClean="0">
              <a:cs typeface="Arial" pitchFamily="34" charset="0"/>
            </a:endParaRPr>
          </a:p>
        </p:txBody>
      </p:sp>
      <p:sp>
        <p:nvSpPr>
          <p:cNvPr id="47108" name="Rectangle 4"/>
          <p:cNvSpPr>
            <a:spLocks noGrp="1" noChangeArrowheads="1"/>
          </p:cNvSpPr>
          <p:nvPr>
            <p:ph type="body" sz="half" idx="4294967295"/>
          </p:nvPr>
        </p:nvSpPr>
        <p:spPr>
          <a:xfrm>
            <a:off x="3385741" y="3851920"/>
            <a:ext cx="3028950" cy="6034088"/>
          </a:xfrm>
        </p:spPr>
        <p:txBody>
          <a:bodyPr/>
          <a:lstStyle/>
          <a:p>
            <a:pPr marL="0" indent="0" algn="ctr" rtl="0" eaLnBrk="1" hangingPunct="1">
              <a:buNone/>
            </a:pPr>
            <a:r>
              <a:rPr lang="en-US" sz="2800" b="1" dirty="0" smtClean="0">
                <a:solidFill>
                  <a:srgbClr val="FF0000"/>
                </a:solidFill>
                <a:effectLst>
                  <a:outerShdw blurRad="38100" dist="38100" dir="2700000" algn="tl">
                    <a:srgbClr val="000000">
                      <a:alpha val="43137"/>
                    </a:srgbClr>
                  </a:outerShdw>
                </a:effectLst>
                <a:cs typeface="Arial" pitchFamily="34" charset="0"/>
              </a:rPr>
              <a:t>Cellular </a:t>
            </a:r>
            <a:r>
              <a:rPr lang="en-US" sz="2800" b="1" dirty="0" smtClean="0">
                <a:solidFill>
                  <a:srgbClr val="FF0000"/>
                </a:solidFill>
                <a:effectLst>
                  <a:outerShdw blurRad="38100" dist="38100" dir="2700000" algn="tl">
                    <a:srgbClr val="000000">
                      <a:alpha val="43137"/>
                    </a:srgbClr>
                  </a:outerShdw>
                </a:effectLst>
                <a:cs typeface="Arial" pitchFamily="34" charset="0"/>
              </a:rPr>
              <a:t>casts</a:t>
            </a:r>
          </a:p>
          <a:p>
            <a:pPr marL="0" indent="0" algn="ctr" rtl="0" eaLnBrk="1" hangingPunct="1">
              <a:buNone/>
            </a:pPr>
            <a:endParaRPr lang="en-US" sz="800" b="1" dirty="0" smtClean="0">
              <a:solidFill>
                <a:srgbClr val="FF0000"/>
              </a:solidFill>
              <a:effectLst>
                <a:outerShdw blurRad="38100" dist="38100" dir="2700000" algn="tl">
                  <a:srgbClr val="000000">
                    <a:alpha val="43137"/>
                  </a:srgbClr>
                </a:outerShdw>
              </a:effectLst>
              <a:cs typeface="Arial" pitchFamily="34" charset="0"/>
            </a:endParaRPr>
          </a:p>
          <a:p>
            <a:pPr algn="l" rtl="0" eaLnBrk="1" hangingPunct="1"/>
            <a:r>
              <a:rPr lang="en-US" sz="2000" dirty="0" smtClean="0">
                <a:solidFill>
                  <a:srgbClr val="171FBF"/>
                </a:solidFill>
                <a:cs typeface="Arial" pitchFamily="34" charset="0"/>
              </a:rPr>
              <a:t>Red cell casts</a:t>
            </a:r>
          </a:p>
          <a:p>
            <a:pPr algn="l" rtl="0" eaLnBrk="1" hangingPunct="1"/>
            <a:r>
              <a:rPr lang="en-US" sz="2000" dirty="0" smtClean="0">
                <a:solidFill>
                  <a:srgbClr val="171FBF"/>
                </a:solidFill>
                <a:cs typeface="Arial" pitchFamily="34" charset="0"/>
              </a:rPr>
              <a:t>White cell casts</a:t>
            </a:r>
          </a:p>
          <a:p>
            <a:pPr algn="l" rtl="0" eaLnBrk="1" hangingPunct="1"/>
            <a:r>
              <a:rPr lang="en-US" sz="2000" dirty="0" smtClean="0">
                <a:solidFill>
                  <a:srgbClr val="171FBF"/>
                </a:solidFill>
                <a:cs typeface="Arial" pitchFamily="34" charset="0"/>
              </a:rPr>
              <a:t>Epithelial cell cast</a:t>
            </a:r>
          </a:p>
          <a:p>
            <a:pPr eaLnBrk="1" hangingPunct="1"/>
            <a:endParaRPr lang="en-US" sz="2800" dirty="0" smtClean="0">
              <a:solidFill>
                <a:srgbClr val="171FBF"/>
              </a:solidFill>
              <a:cs typeface="Arial" pitchFamily="34" charset="0"/>
            </a:endParaRPr>
          </a:p>
        </p:txBody>
      </p:sp>
      <p:sp>
        <p:nvSpPr>
          <p:cNvPr id="2" name="TextBox 1"/>
          <p:cNvSpPr txBox="1"/>
          <p:nvPr/>
        </p:nvSpPr>
        <p:spPr>
          <a:xfrm>
            <a:off x="2481231" y="3280343"/>
            <a:ext cx="1809021" cy="369332"/>
          </a:xfrm>
          <a:prstGeom prst="rect">
            <a:avLst/>
          </a:prstGeom>
          <a:noFill/>
        </p:spPr>
        <p:txBody>
          <a:bodyPr wrap="none" rtlCol="0">
            <a:spAutoFit/>
          </a:bodyPr>
          <a:lstStyle/>
          <a:p>
            <a:r>
              <a:rPr lang="en-US" b="1" u="sng" dirty="0" smtClean="0">
                <a:solidFill>
                  <a:srgbClr val="FF0000"/>
                </a:solidFill>
                <a:effectLst>
                  <a:outerShdw blurRad="38100" dist="38100" dir="2700000" algn="tl">
                    <a:srgbClr val="000000">
                      <a:alpha val="43137"/>
                    </a:srgbClr>
                  </a:outerShdw>
                </a:effectLst>
              </a:rPr>
              <a:t>Types of Casts</a:t>
            </a:r>
            <a:endParaRPr lang="en-US" b="1" u="sng" dirty="0">
              <a:solidFill>
                <a:srgbClr val="FF0000"/>
              </a:solidFill>
              <a:effectLst>
                <a:outerShdw blurRad="38100" dist="38100" dir="2700000" algn="tl">
                  <a:srgbClr val="000000">
                    <a:alpha val="43137"/>
                  </a:srgbClr>
                </a:outerShdw>
              </a:effectLst>
            </a:endParaRPr>
          </a:p>
        </p:txBody>
      </p:sp>
      <p:sp>
        <p:nvSpPr>
          <p:cNvPr id="3" name="TextBox 2"/>
          <p:cNvSpPr txBox="1"/>
          <p:nvPr/>
        </p:nvSpPr>
        <p:spPr>
          <a:xfrm>
            <a:off x="260648" y="2177152"/>
            <a:ext cx="6365845" cy="923330"/>
          </a:xfrm>
          <a:prstGeom prst="rect">
            <a:avLst/>
          </a:prstGeom>
          <a:noFill/>
        </p:spPr>
        <p:txBody>
          <a:bodyPr wrap="none" rtlCol="0">
            <a:spAutoFit/>
          </a:bodyPr>
          <a:lstStyle/>
          <a:p>
            <a:pPr algn="l" rtl="0"/>
            <a:r>
              <a:rPr lang="en-US" dirty="0">
                <a:solidFill>
                  <a:srgbClr val="171FBF"/>
                </a:solidFill>
              </a:rPr>
              <a:t>Urinary casts are formed only in the </a:t>
            </a:r>
            <a:r>
              <a:rPr lang="en-US" dirty="0">
                <a:solidFill>
                  <a:srgbClr val="171FBF"/>
                </a:solidFill>
                <a:effectLst>
                  <a:outerShdw blurRad="38100" dist="38100" dir="2700000" algn="tl">
                    <a:srgbClr val="000000">
                      <a:alpha val="43137"/>
                    </a:srgbClr>
                  </a:outerShdw>
                </a:effectLst>
              </a:rPr>
              <a:t>distal convoluted tubule </a:t>
            </a:r>
            <a:endParaRPr lang="en-US" dirty="0" smtClean="0">
              <a:solidFill>
                <a:srgbClr val="171FBF"/>
              </a:solidFill>
              <a:effectLst>
                <a:outerShdw blurRad="38100" dist="38100" dir="2700000" algn="tl">
                  <a:srgbClr val="000000">
                    <a:alpha val="43137"/>
                  </a:srgbClr>
                </a:outerShdw>
              </a:effectLst>
            </a:endParaRPr>
          </a:p>
          <a:p>
            <a:pPr algn="l" rtl="0"/>
            <a:r>
              <a:rPr lang="en-US" dirty="0" smtClean="0">
                <a:solidFill>
                  <a:srgbClr val="171FBF"/>
                </a:solidFill>
              </a:rPr>
              <a:t>(</a:t>
            </a:r>
            <a:r>
              <a:rPr lang="en-US" dirty="0">
                <a:solidFill>
                  <a:srgbClr val="171FBF"/>
                </a:solidFill>
              </a:rPr>
              <a:t>DCT) or the </a:t>
            </a:r>
            <a:r>
              <a:rPr lang="en-US" dirty="0">
                <a:solidFill>
                  <a:srgbClr val="171FBF"/>
                </a:solidFill>
                <a:effectLst>
                  <a:outerShdw blurRad="38100" dist="38100" dir="2700000" algn="tl">
                    <a:srgbClr val="000000">
                      <a:alpha val="43137"/>
                    </a:srgbClr>
                  </a:outerShdw>
                </a:effectLst>
              </a:rPr>
              <a:t>collecting </a:t>
            </a:r>
            <a:r>
              <a:rPr lang="en-US" dirty="0" smtClean="0">
                <a:solidFill>
                  <a:srgbClr val="171FBF"/>
                </a:solidFill>
                <a:effectLst>
                  <a:outerShdw blurRad="38100" dist="38100" dir="2700000" algn="tl">
                    <a:srgbClr val="000000">
                      <a:alpha val="43137"/>
                    </a:srgbClr>
                  </a:outerShdw>
                </a:effectLst>
              </a:rPr>
              <a:t>duct</a:t>
            </a:r>
            <a:r>
              <a:rPr lang="en-US" dirty="0" smtClean="0">
                <a:solidFill>
                  <a:srgbClr val="171FBF"/>
                </a:solidFill>
              </a:rPr>
              <a:t>.</a:t>
            </a:r>
            <a:endParaRPr lang="en-US" dirty="0">
              <a:solidFill>
                <a:srgbClr val="171FBF"/>
              </a:solidFill>
            </a:endParaRPr>
          </a:p>
          <a:p>
            <a:endParaRPr lang="en-US" dirty="0"/>
          </a:p>
        </p:txBody>
      </p:sp>
    </p:spTree>
    <p:extLst>
      <p:ext uri="{BB962C8B-B14F-4D97-AF65-F5344CB8AC3E}">
        <p14:creationId xmlns:p14="http://schemas.microsoft.com/office/powerpoint/2010/main" val="440880561"/>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5">
              <a:lumMod val="20000"/>
              <a:lumOff val="80000"/>
            </a:schemeClr>
          </a:solidFill>
          <a:ln>
            <a:solidFill>
              <a:schemeClr val="accent1"/>
            </a:solidFill>
          </a:ln>
        </p:spPr>
        <p:txBody>
          <a:bodyPr rtlCol="1">
            <a:noAutofit/>
          </a:bodyPr>
          <a:lstStyle/>
          <a:p>
            <a:pPr>
              <a:defRPr/>
            </a:pPr>
            <a:r>
              <a:rPr lang="en-US" sz="3200" b="1" dirty="0" smtClean="0">
                <a:solidFill>
                  <a:srgbClr val="FF0000"/>
                </a:solidFill>
              </a:rPr>
              <a:t/>
            </a:r>
            <a:br>
              <a:rPr lang="en-US" sz="3200" b="1" dirty="0" smtClean="0">
                <a:solidFill>
                  <a:srgbClr val="FF0000"/>
                </a:solidFill>
              </a:rPr>
            </a:br>
            <a:r>
              <a:rPr lang="en-US" sz="2800" b="1" dirty="0">
                <a:solidFill>
                  <a:srgbClr val="FF0000"/>
                </a:solidFill>
                <a:effectLst>
                  <a:outerShdw blurRad="38100" dist="38100" dir="2700000" algn="tl">
                    <a:srgbClr val="000000">
                      <a:alpha val="43137"/>
                    </a:srgbClr>
                  </a:outerShdw>
                </a:effectLst>
              </a:rPr>
              <a:t>MICROSCOPIC URINE EXAMINATION</a:t>
            </a:r>
            <a:r>
              <a:rPr lang="en-US" sz="2800" b="1" dirty="0" smtClean="0">
                <a:solidFill>
                  <a:srgbClr val="FF0000"/>
                </a:solidFill>
              </a:rPr>
              <a:t/>
            </a:r>
            <a:br>
              <a:rPr lang="en-US" sz="2800" b="1" dirty="0" smtClean="0">
                <a:solidFill>
                  <a:srgbClr val="FF0000"/>
                </a:solidFill>
              </a:rPr>
            </a:br>
            <a:r>
              <a:rPr lang="en-US" sz="3200" b="1" dirty="0" smtClean="0">
                <a:solidFill>
                  <a:srgbClr val="FF0000"/>
                </a:solidFill>
                <a:effectLst>
                  <a:outerShdw blurRad="38100" dist="38100" dir="2700000" algn="tl">
                    <a:srgbClr val="000000">
                      <a:alpha val="43137"/>
                    </a:srgbClr>
                  </a:outerShdw>
                </a:effectLst>
              </a:rPr>
              <a:t>Casts</a:t>
            </a:r>
            <a:r>
              <a:rPr lang="en-US" sz="3200" b="1" dirty="0" smtClean="0">
                <a:solidFill>
                  <a:srgbClr val="FF0000"/>
                </a:solidFill>
              </a:rPr>
              <a:t/>
            </a:r>
            <a:br>
              <a:rPr lang="en-US" sz="3200" b="1" dirty="0" smtClean="0">
                <a:solidFill>
                  <a:srgbClr val="FF0000"/>
                </a:solidFill>
              </a:rPr>
            </a:br>
            <a:r>
              <a:rPr lang="en-US" sz="3200" b="1" u="sng" dirty="0">
                <a:solidFill>
                  <a:srgbClr val="FF0000"/>
                </a:solidFill>
                <a:effectLst>
                  <a:outerShdw blurRad="38100" dist="38100" dir="2700000" algn="tl">
                    <a:srgbClr val="000000">
                      <a:alpha val="43137"/>
                    </a:srgbClr>
                  </a:outerShdw>
                </a:effectLst>
                <a:cs typeface="Arial" pitchFamily="34" charset="0"/>
              </a:rPr>
              <a:t>Hyaline casts </a:t>
            </a:r>
            <a:r>
              <a:rPr lang="en-US" sz="3200" b="1" dirty="0">
                <a:solidFill>
                  <a:srgbClr val="FF0000"/>
                </a:solidFill>
                <a:effectLst>
                  <a:outerShdw blurRad="38100" dist="38100" dir="2700000" algn="tl">
                    <a:srgbClr val="000000">
                      <a:alpha val="43137"/>
                    </a:srgbClr>
                  </a:outerShdw>
                </a:effectLst>
                <a:cs typeface="Arial" pitchFamily="34" charset="0"/>
              </a:rPr>
              <a:t/>
            </a:r>
            <a:br>
              <a:rPr lang="en-US" sz="3200" b="1" dirty="0">
                <a:solidFill>
                  <a:srgbClr val="FF0000"/>
                </a:solidFill>
                <a:effectLst>
                  <a:outerShdw blurRad="38100" dist="38100" dir="2700000" algn="tl">
                    <a:srgbClr val="000000">
                      <a:alpha val="43137"/>
                    </a:srgbClr>
                  </a:outerShdw>
                </a:effectLst>
                <a:cs typeface="Arial" pitchFamily="34" charset="0"/>
              </a:rPr>
            </a:br>
            <a:endParaRPr lang="en-US" sz="3200" b="1" dirty="0" smtClean="0">
              <a:solidFill>
                <a:srgbClr val="FF0000"/>
              </a:solidFill>
            </a:endParaRPr>
          </a:p>
        </p:txBody>
      </p:sp>
      <p:sp>
        <p:nvSpPr>
          <p:cNvPr id="41987" name="Content Placeholder 2"/>
          <p:cNvSpPr>
            <a:spLocks noGrp="1"/>
          </p:cNvSpPr>
          <p:nvPr>
            <p:ph idx="1"/>
          </p:nvPr>
        </p:nvSpPr>
        <p:spPr>
          <a:xfrm>
            <a:off x="260350" y="2235200"/>
            <a:ext cx="6254750" cy="6440488"/>
          </a:xfrm>
        </p:spPr>
        <p:txBody>
          <a:bodyPr/>
          <a:lstStyle/>
          <a:p>
            <a:pPr algn="l" rtl="0" eaLnBrk="1" hangingPunct="1"/>
            <a:endParaRPr lang="en-US" sz="2000" dirty="0" smtClean="0">
              <a:solidFill>
                <a:srgbClr val="171FBF"/>
              </a:solidFill>
              <a:cs typeface="Arial" pitchFamily="34" charset="0"/>
            </a:endParaRPr>
          </a:p>
          <a:p>
            <a:pPr algn="l" rtl="0" eaLnBrk="1" hangingPunct="1"/>
            <a:r>
              <a:rPr lang="en-US" b="1" dirty="0" smtClean="0">
                <a:solidFill>
                  <a:srgbClr val="FF0000"/>
                </a:solidFill>
                <a:effectLst>
                  <a:outerShdw blurRad="38100" dist="38100" dir="2700000" algn="tl">
                    <a:srgbClr val="000000">
                      <a:alpha val="43137"/>
                    </a:srgbClr>
                  </a:outerShdw>
                </a:effectLst>
                <a:cs typeface="Arial" pitchFamily="34" charset="0"/>
              </a:rPr>
              <a:t>Hyaline </a:t>
            </a:r>
            <a:r>
              <a:rPr lang="en-US" b="1" dirty="0" smtClean="0">
                <a:solidFill>
                  <a:srgbClr val="FF0000"/>
                </a:solidFill>
                <a:effectLst>
                  <a:outerShdw blurRad="38100" dist="38100" dir="2700000" algn="tl">
                    <a:srgbClr val="000000">
                      <a:alpha val="43137"/>
                    </a:srgbClr>
                  </a:outerShdw>
                </a:effectLst>
                <a:cs typeface="Arial" pitchFamily="34" charset="0"/>
              </a:rPr>
              <a:t>casts </a:t>
            </a:r>
            <a:endParaRPr lang="en-US" b="1" dirty="0" smtClean="0">
              <a:solidFill>
                <a:srgbClr val="FF0000"/>
              </a:solidFill>
              <a:effectLst>
                <a:outerShdw blurRad="38100" dist="38100" dir="2700000" algn="tl">
                  <a:srgbClr val="000000">
                    <a:alpha val="43137"/>
                  </a:srgbClr>
                </a:outerShdw>
              </a:effectLst>
              <a:cs typeface="Arial" pitchFamily="34" charset="0"/>
            </a:endParaRPr>
          </a:p>
          <a:p>
            <a:pPr marL="0" indent="0" algn="l" rtl="0" eaLnBrk="1" hangingPunct="1">
              <a:buNone/>
            </a:pPr>
            <a:r>
              <a:rPr lang="en-US" sz="2000" dirty="0">
                <a:solidFill>
                  <a:srgbClr val="171FBF"/>
                </a:solidFill>
                <a:cs typeface="Arial" pitchFamily="34" charset="0"/>
              </a:rPr>
              <a:t> </a:t>
            </a:r>
            <a:r>
              <a:rPr lang="en-US" sz="2000" dirty="0" smtClean="0">
                <a:solidFill>
                  <a:srgbClr val="171FBF"/>
                </a:solidFill>
                <a:cs typeface="Arial" pitchFamily="34" charset="0"/>
              </a:rPr>
              <a:t>     composed of </a:t>
            </a:r>
            <a:r>
              <a:rPr lang="en-US" sz="2000" dirty="0" smtClean="0">
                <a:solidFill>
                  <a:srgbClr val="171FBF"/>
                </a:solidFill>
                <a:cs typeface="Arial" pitchFamily="34" charset="0"/>
              </a:rPr>
              <a:t>a </a:t>
            </a:r>
            <a:r>
              <a:rPr lang="en-US" sz="2000" dirty="0" err="1" smtClean="0">
                <a:solidFill>
                  <a:srgbClr val="171FBF"/>
                </a:solidFill>
                <a:cs typeface="Arial" pitchFamily="34" charset="0"/>
              </a:rPr>
              <a:t>mucoprotein</a:t>
            </a:r>
            <a:r>
              <a:rPr lang="en-US" sz="2000" dirty="0" smtClean="0">
                <a:solidFill>
                  <a:srgbClr val="171FBF"/>
                </a:solidFill>
                <a:cs typeface="Arial" pitchFamily="34" charset="0"/>
              </a:rPr>
              <a:t> (</a:t>
            </a:r>
            <a:r>
              <a:rPr lang="en-US" sz="2000" b="1" i="1" dirty="0" smtClean="0">
                <a:solidFill>
                  <a:srgbClr val="171FBF"/>
                </a:solidFill>
                <a:cs typeface="Arial" pitchFamily="34" charset="0"/>
              </a:rPr>
              <a:t>Tamm- </a:t>
            </a:r>
            <a:r>
              <a:rPr lang="en-US" sz="2000" b="1" i="1" dirty="0" err="1" smtClean="0">
                <a:solidFill>
                  <a:srgbClr val="171FBF"/>
                </a:solidFill>
                <a:cs typeface="Arial" pitchFamily="34" charset="0"/>
              </a:rPr>
              <a:t>Horsfall</a:t>
            </a:r>
            <a:r>
              <a:rPr lang="en-US" sz="2000" b="1" i="1" dirty="0" smtClean="0">
                <a:solidFill>
                  <a:srgbClr val="171FBF"/>
                </a:solidFill>
                <a:cs typeface="Arial" pitchFamily="34" charset="0"/>
              </a:rPr>
              <a:t>  protein</a:t>
            </a:r>
            <a:r>
              <a:rPr lang="en-US" sz="2000" dirty="0" smtClean="0">
                <a:solidFill>
                  <a:srgbClr val="171FBF"/>
                </a:solidFill>
                <a:cs typeface="Arial" pitchFamily="34" charset="0"/>
              </a:rPr>
              <a:t>) </a:t>
            </a:r>
            <a:endParaRPr lang="en-US" sz="2000" dirty="0" smtClean="0">
              <a:solidFill>
                <a:srgbClr val="171FBF"/>
              </a:solidFill>
              <a:cs typeface="Arial" pitchFamily="34" charset="0"/>
            </a:endParaRPr>
          </a:p>
          <a:p>
            <a:pPr marL="0" indent="0" algn="l" rtl="0" eaLnBrk="1" hangingPunct="1">
              <a:buNone/>
            </a:pPr>
            <a:r>
              <a:rPr lang="en-US" sz="2000" dirty="0">
                <a:solidFill>
                  <a:srgbClr val="171FBF"/>
                </a:solidFill>
                <a:cs typeface="Arial" pitchFamily="34" charset="0"/>
              </a:rPr>
              <a:t> </a:t>
            </a:r>
            <a:r>
              <a:rPr lang="en-US" sz="2000" dirty="0" smtClean="0">
                <a:solidFill>
                  <a:srgbClr val="171FBF"/>
                </a:solidFill>
                <a:cs typeface="Arial" pitchFamily="34" charset="0"/>
              </a:rPr>
              <a:t>     secreted </a:t>
            </a:r>
            <a:r>
              <a:rPr lang="en-US" sz="2000" dirty="0" smtClean="0">
                <a:solidFill>
                  <a:srgbClr val="171FBF"/>
                </a:solidFill>
                <a:cs typeface="Arial" pitchFamily="34" charset="0"/>
              </a:rPr>
              <a:t>by </a:t>
            </a:r>
            <a:r>
              <a:rPr lang="en-US" sz="2000" dirty="0" smtClean="0">
                <a:solidFill>
                  <a:srgbClr val="171FBF"/>
                </a:solidFill>
                <a:effectLst>
                  <a:outerShdw blurRad="38100" dist="38100" dir="2700000" algn="tl">
                    <a:srgbClr val="000000">
                      <a:alpha val="43137"/>
                    </a:srgbClr>
                  </a:outerShdw>
                </a:effectLst>
                <a:cs typeface="Arial" pitchFamily="34" charset="0"/>
              </a:rPr>
              <a:t>tubular cells</a:t>
            </a:r>
            <a:r>
              <a:rPr lang="en-US" sz="2000" dirty="0" smtClean="0">
                <a:solidFill>
                  <a:srgbClr val="171FBF"/>
                </a:solidFill>
                <a:cs typeface="Arial" pitchFamily="34" charset="0"/>
              </a:rPr>
              <a:t>.</a:t>
            </a:r>
          </a:p>
          <a:p>
            <a:pPr algn="l" rtl="0" eaLnBrk="1" hangingPunct="1"/>
            <a:endParaRPr lang="en-US" dirty="0" smtClean="0">
              <a:solidFill>
                <a:srgbClr val="171FBF"/>
              </a:solidFill>
              <a:cs typeface="Arial" pitchFamily="34" charset="0"/>
            </a:endParaRPr>
          </a:p>
        </p:txBody>
      </p:sp>
      <p:pic>
        <p:nvPicPr>
          <p:cNvPr id="4" name="Picture 14" descr="http://library.med.utah.edu/WebPath/TUTORIAL/URINE/URINE13.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9762" y="4640239"/>
            <a:ext cx="2210385" cy="3056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descr="hyaline-cas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29000" y="5050904"/>
            <a:ext cx="2463684" cy="22350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6" descr="http://library.med.utah.edu/WebPath/TUTORIAL/URINE/URINE04.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16841" y="7285908"/>
            <a:ext cx="2088001" cy="1486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3193742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1"/>
          <p:cNvSpPr>
            <a:spLocks noChangeArrowheads="1"/>
          </p:cNvSpPr>
          <p:nvPr/>
        </p:nvSpPr>
        <p:spPr bwMode="auto">
          <a:xfrm>
            <a:off x="204716" y="2555776"/>
            <a:ext cx="6536652" cy="4924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l" rtl="0"/>
            <a:r>
              <a:rPr lang="en-US" sz="3200" b="1" dirty="0" smtClean="0">
                <a:solidFill>
                  <a:srgbClr val="FF0000"/>
                </a:solidFill>
                <a:effectLst>
                  <a:outerShdw blurRad="38100" dist="38100" dir="2700000" algn="tl">
                    <a:srgbClr val="000000">
                      <a:alpha val="43137"/>
                    </a:srgbClr>
                  </a:outerShdw>
                </a:effectLst>
                <a:latin typeface="Calibri" pitchFamily="34" charset="0"/>
              </a:rPr>
              <a:t>Hyaline casts </a:t>
            </a:r>
            <a:r>
              <a:rPr lang="en-US" sz="1600" b="1" dirty="0" smtClean="0">
                <a:solidFill>
                  <a:srgbClr val="FF0000"/>
                </a:solidFill>
                <a:latin typeface="Calibri" pitchFamily="34" charset="0"/>
              </a:rPr>
              <a:t>cont.</a:t>
            </a:r>
            <a:r>
              <a:rPr lang="en-US" sz="2400" b="1" dirty="0" smtClean="0">
                <a:solidFill>
                  <a:srgbClr val="FF0000"/>
                </a:solidFill>
                <a:latin typeface="Calibri" pitchFamily="34" charset="0"/>
              </a:rPr>
              <a:t> </a:t>
            </a:r>
          </a:p>
          <a:p>
            <a:pPr rtl="1"/>
            <a:endParaRPr lang="en-US" sz="2400" b="1" dirty="0" smtClean="0">
              <a:solidFill>
                <a:srgbClr val="171FBF"/>
              </a:solidFill>
              <a:latin typeface="Calibri" pitchFamily="34" charset="0"/>
            </a:endParaRPr>
          </a:p>
          <a:p>
            <a:pPr algn="l" rtl="0"/>
            <a:r>
              <a:rPr lang="en-US" b="1" dirty="0" smtClean="0">
                <a:solidFill>
                  <a:srgbClr val="171FBF"/>
                </a:solidFill>
                <a:effectLst>
                  <a:outerShdw blurRad="38100" dist="38100" dir="2700000" algn="tl">
                    <a:srgbClr val="000000">
                      <a:alpha val="43137"/>
                    </a:srgbClr>
                  </a:outerShdw>
                </a:effectLst>
                <a:latin typeface="Calibri" pitchFamily="34" charset="0"/>
              </a:rPr>
              <a:t>The </a:t>
            </a:r>
            <a:r>
              <a:rPr lang="en-US" b="1" dirty="0">
                <a:solidFill>
                  <a:srgbClr val="171FBF"/>
                </a:solidFill>
                <a:effectLst>
                  <a:outerShdw blurRad="38100" dist="38100" dir="2700000" algn="tl">
                    <a:srgbClr val="000000">
                      <a:alpha val="43137"/>
                    </a:srgbClr>
                  </a:outerShdw>
                </a:effectLst>
                <a:latin typeface="Calibri" pitchFamily="34" charset="0"/>
              </a:rPr>
              <a:t>factors which favor protein cast formation </a:t>
            </a:r>
            <a:r>
              <a:rPr lang="en-US" b="1" dirty="0" smtClean="0">
                <a:solidFill>
                  <a:srgbClr val="171FBF"/>
                </a:solidFill>
                <a:effectLst>
                  <a:outerShdw blurRad="38100" dist="38100" dir="2700000" algn="tl">
                    <a:srgbClr val="000000">
                      <a:alpha val="43137"/>
                    </a:srgbClr>
                  </a:outerShdw>
                </a:effectLst>
                <a:latin typeface="Calibri" pitchFamily="34" charset="0"/>
              </a:rPr>
              <a:t>are</a:t>
            </a:r>
            <a:r>
              <a:rPr lang="en-US" b="1" dirty="0">
                <a:solidFill>
                  <a:srgbClr val="171FBF"/>
                </a:solidFill>
                <a:effectLst>
                  <a:outerShdw blurRad="38100" dist="38100" dir="2700000" algn="tl">
                    <a:srgbClr val="000000">
                      <a:alpha val="43137"/>
                    </a:srgbClr>
                  </a:outerShdw>
                </a:effectLst>
                <a:latin typeface="Calibri" pitchFamily="34" charset="0"/>
              </a:rPr>
              <a:t>:</a:t>
            </a:r>
          </a:p>
          <a:p>
            <a:pPr marL="457200" indent="-457200" algn="l" rtl="0">
              <a:buFont typeface="Arial" pitchFamily="34" charset="0"/>
              <a:buChar char="•"/>
            </a:pPr>
            <a:r>
              <a:rPr lang="en-US" dirty="0">
                <a:solidFill>
                  <a:srgbClr val="171FBF"/>
                </a:solidFill>
                <a:latin typeface="Calibri" pitchFamily="34" charset="0"/>
              </a:rPr>
              <a:t>L</a:t>
            </a:r>
            <a:r>
              <a:rPr lang="en-US" dirty="0" smtClean="0">
                <a:solidFill>
                  <a:srgbClr val="171FBF"/>
                </a:solidFill>
                <a:latin typeface="Calibri" pitchFamily="34" charset="0"/>
              </a:rPr>
              <a:t>ow </a:t>
            </a:r>
            <a:r>
              <a:rPr lang="en-US" dirty="0">
                <a:solidFill>
                  <a:srgbClr val="171FBF"/>
                </a:solidFill>
                <a:latin typeface="Calibri" pitchFamily="34" charset="0"/>
              </a:rPr>
              <a:t>flow </a:t>
            </a:r>
            <a:r>
              <a:rPr lang="en-US" dirty="0" smtClean="0">
                <a:solidFill>
                  <a:srgbClr val="171FBF"/>
                </a:solidFill>
                <a:latin typeface="Calibri" pitchFamily="34" charset="0"/>
              </a:rPr>
              <a:t>rate</a:t>
            </a:r>
            <a:endParaRPr lang="en-US" dirty="0">
              <a:solidFill>
                <a:srgbClr val="171FBF"/>
              </a:solidFill>
              <a:latin typeface="Calibri" pitchFamily="34" charset="0"/>
            </a:endParaRPr>
          </a:p>
          <a:p>
            <a:pPr marL="457200" indent="-457200" algn="l" rtl="0">
              <a:buFont typeface="Arial" pitchFamily="34" charset="0"/>
              <a:buChar char="•"/>
            </a:pPr>
            <a:r>
              <a:rPr lang="en-US" dirty="0">
                <a:solidFill>
                  <a:srgbClr val="171FBF"/>
                </a:solidFill>
                <a:latin typeface="Calibri" pitchFamily="34" charset="0"/>
              </a:rPr>
              <a:t>H</a:t>
            </a:r>
            <a:r>
              <a:rPr lang="en-US" dirty="0" smtClean="0">
                <a:solidFill>
                  <a:srgbClr val="171FBF"/>
                </a:solidFill>
                <a:latin typeface="Calibri" pitchFamily="34" charset="0"/>
              </a:rPr>
              <a:t>igh </a:t>
            </a:r>
            <a:r>
              <a:rPr lang="en-US" dirty="0">
                <a:solidFill>
                  <a:srgbClr val="171FBF"/>
                </a:solidFill>
                <a:latin typeface="Calibri" pitchFamily="34" charset="0"/>
              </a:rPr>
              <a:t>salt </a:t>
            </a:r>
            <a:r>
              <a:rPr lang="en-US" dirty="0" smtClean="0">
                <a:solidFill>
                  <a:srgbClr val="171FBF"/>
                </a:solidFill>
                <a:latin typeface="Calibri" pitchFamily="34" charset="0"/>
              </a:rPr>
              <a:t>concentration</a:t>
            </a:r>
            <a:endParaRPr lang="en-US" dirty="0">
              <a:solidFill>
                <a:srgbClr val="171FBF"/>
              </a:solidFill>
              <a:latin typeface="Calibri" pitchFamily="34" charset="0"/>
            </a:endParaRPr>
          </a:p>
          <a:p>
            <a:pPr marL="457200" indent="-457200" algn="l" rtl="0">
              <a:buFont typeface="Arial" pitchFamily="34" charset="0"/>
              <a:buChar char="•"/>
            </a:pPr>
            <a:r>
              <a:rPr lang="en-US" dirty="0">
                <a:solidFill>
                  <a:srgbClr val="171FBF"/>
                </a:solidFill>
                <a:latin typeface="Calibri" pitchFamily="34" charset="0"/>
              </a:rPr>
              <a:t>L</a:t>
            </a:r>
            <a:r>
              <a:rPr lang="en-US" dirty="0" smtClean="0">
                <a:solidFill>
                  <a:srgbClr val="171FBF"/>
                </a:solidFill>
                <a:latin typeface="Calibri" pitchFamily="34" charset="0"/>
              </a:rPr>
              <a:t>ow pH</a:t>
            </a:r>
            <a:endParaRPr lang="en-US" dirty="0">
              <a:solidFill>
                <a:srgbClr val="171FBF"/>
              </a:solidFill>
              <a:latin typeface="Calibri" pitchFamily="34" charset="0"/>
            </a:endParaRPr>
          </a:p>
          <a:p>
            <a:pPr algn="l" rtl="0"/>
            <a:r>
              <a:rPr lang="en-US" dirty="0" smtClean="0">
                <a:solidFill>
                  <a:srgbClr val="171FBF"/>
                </a:solidFill>
                <a:latin typeface="Calibri" pitchFamily="34" charset="0"/>
              </a:rPr>
              <a:t>All </a:t>
            </a:r>
            <a:r>
              <a:rPr lang="en-US" dirty="0">
                <a:solidFill>
                  <a:srgbClr val="171FBF"/>
                </a:solidFill>
                <a:latin typeface="Calibri" pitchFamily="34" charset="0"/>
              </a:rPr>
              <a:t>of which favor protein denaturation and </a:t>
            </a:r>
            <a:r>
              <a:rPr lang="en-US" dirty="0" smtClean="0">
                <a:solidFill>
                  <a:srgbClr val="171FBF"/>
                </a:solidFill>
                <a:latin typeface="Calibri" pitchFamily="34" charset="0"/>
              </a:rPr>
              <a:t>precipitation</a:t>
            </a:r>
            <a:r>
              <a:rPr lang="en-US" dirty="0">
                <a:solidFill>
                  <a:srgbClr val="171FBF"/>
                </a:solidFill>
                <a:latin typeface="Calibri" pitchFamily="34" charset="0"/>
              </a:rPr>
              <a:t>.</a:t>
            </a:r>
          </a:p>
          <a:p>
            <a:pPr algn="l" rtl="0"/>
            <a:endParaRPr lang="en-US" dirty="0">
              <a:solidFill>
                <a:srgbClr val="171FBF"/>
              </a:solidFill>
              <a:latin typeface="Calibri" pitchFamily="34" charset="0"/>
            </a:endParaRPr>
          </a:p>
          <a:p>
            <a:pPr algn="l" rtl="0"/>
            <a:r>
              <a:rPr lang="en-US" dirty="0">
                <a:solidFill>
                  <a:srgbClr val="171FBF"/>
                </a:solidFill>
                <a:latin typeface="Calibri" pitchFamily="34" charset="0"/>
              </a:rPr>
              <a:t>Protein casts with </a:t>
            </a:r>
            <a:r>
              <a:rPr lang="en-US" dirty="0" smtClean="0">
                <a:solidFill>
                  <a:srgbClr val="171FBF"/>
                </a:solidFill>
                <a:latin typeface="Calibri" pitchFamily="34" charset="0"/>
              </a:rPr>
              <a:t>long thin </a:t>
            </a:r>
            <a:r>
              <a:rPr lang="en-US" dirty="0">
                <a:solidFill>
                  <a:srgbClr val="171FBF"/>
                </a:solidFill>
                <a:latin typeface="Calibri" pitchFamily="34" charset="0"/>
              </a:rPr>
              <a:t>tails formed at the junction of </a:t>
            </a:r>
            <a:r>
              <a:rPr lang="en-US" dirty="0" err="1">
                <a:solidFill>
                  <a:srgbClr val="171FBF"/>
                </a:solidFill>
                <a:latin typeface="Calibri" pitchFamily="34" charset="0"/>
              </a:rPr>
              <a:t>Henle's</a:t>
            </a:r>
            <a:r>
              <a:rPr lang="en-US" dirty="0">
                <a:solidFill>
                  <a:srgbClr val="171FBF"/>
                </a:solidFill>
                <a:latin typeface="Calibri" pitchFamily="34" charset="0"/>
              </a:rPr>
              <a:t> loop and the distal convoluted tubule are called </a:t>
            </a:r>
            <a:r>
              <a:rPr lang="en-US" b="1" u="sng" dirty="0">
                <a:solidFill>
                  <a:srgbClr val="171FBF"/>
                </a:solidFill>
                <a:latin typeface="Calibri" pitchFamily="34" charset="0"/>
              </a:rPr>
              <a:t>cylindroids</a:t>
            </a:r>
            <a:r>
              <a:rPr lang="en-US" dirty="0">
                <a:solidFill>
                  <a:srgbClr val="171FBF"/>
                </a:solidFill>
                <a:latin typeface="Calibri" pitchFamily="34" charset="0"/>
              </a:rPr>
              <a:t>. </a:t>
            </a:r>
            <a:endParaRPr lang="en-US" dirty="0" smtClean="0">
              <a:solidFill>
                <a:srgbClr val="171FBF"/>
              </a:solidFill>
              <a:latin typeface="Calibri" pitchFamily="34" charset="0"/>
            </a:endParaRPr>
          </a:p>
          <a:p>
            <a:pPr algn="l" rtl="0"/>
            <a:endParaRPr lang="en-US" dirty="0">
              <a:solidFill>
                <a:srgbClr val="171FBF"/>
              </a:solidFill>
              <a:latin typeface="Calibri" pitchFamily="34" charset="0"/>
            </a:endParaRPr>
          </a:p>
          <a:p>
            <a:pPr algn="l" rtl="0"/>
            <a:r>
              <a:rPr lang="en-US" b="1" dirty="0" smtClean="0">
                <a:solidFill>
                  <a:srgbClr val="171FBF"/>
                </a:solidFill>
                <a:effectLst>
                  <a:outerShdw blurRad="38100" dist="38100" dir="2700000" algn="tl">
                    <a:srgbClr val="000000">
                      <a:alpha val="43137"/>
                    </a:srgbClr>
                  </a:outerShdw>
                </a:effectLst>
                <a:latin typeface="Calibri" pitchFamily="34" charset="0"/>
              </a:rPr>
              <a:t>H</a:t>
            </a:r>
            <a:r>
              <a:rPr lang="en-US" sz="2400" b="1" dirty="0" smtClean="0">
                <a:solidFill>
                  <a:srgbClr val="171FBF"/>
                </a:solidFill>
                <a:effectLst>
                  <a:outerShdw blurRad="38100" dist="38100" dir="2700000" algn="tl">
                    <a:srgbClr val="000000">
                      <a:alpha val="43137"/>
                    </a:srgbClr>
                  </a:outerShdw>
                </a:effectLst>
                <a:latin typeface="Calibri" pitchFamily="34" charset="0"/>
              </a:rPr>
              <a:t>yaline </a:t>
            </a:r>
            <a:r>
              <a:rPr lang="en-US" sz="2400" b="1" dirty="0">
                <a:solidFill>
                  <a:srgbClr val="171FBF"/>
                </a:solidFill>
                <a:effectLst>
                  <a:outerShdw blurRad="38100" dist="38100" dir="2700000" algn="tl">
                    <a:srgbClr val="000000">
                      <a:alpha val="43137"/>
                    </a:srgbClr>
                  </a:outerShdw>
                </a:effectLst>
                <a:latin typeface="Calibri" pitchFamily="34" charset="0"/>
              </a:rPr>
              <a:t>casts </a:t>
            </a:r>
            <a:r>
              <a:rPr lang="en-US" sz="2400" b="1" dirty="0" smtClean="0">
                <a:solidFill>
                  <a:srgbClr val="171FBF"/>
                </a:solidFill>
                <a:effectLst>
                  <a:outerShdw blurRad="38100" dist="38100" dir="2700000" algn="tl">
                    <a:srgbClr val="000000">
                      <a:alpha val="43137"/>
                    </a:srgbClr>
                  </a:outerShdw>
                </a:effectLst>
                <a:latin typeface="Calibri" pitchFamily="34" charset="0"/>
              </a:rPr>
              <a:t>are seen in</a:t>
            </a:r>
          </a:p>
          <a:p>
            <a:pPr algn="l" rtl="0"/>
            <a:r>
              <a:rPr lang="en-US" dirty="0" smtClean="0">
                <a:solidFill>
                  <a:srgbClr val="171FBF"/>
                </a:solidFill>
                <a:latin typeface="Calibri" pitchFamily="34" charset="0"/>
              </a:rPr>
              <a:t>  1-  Healthy persons </a:t>
            </a:r>
          </a:p>
          <a:p>
            <a:pPr algn="l" rtl="0"/>
            <a:r>
              <a:rPr lang="en-US" dirty="0" smtClean="0">
                <a:solidFill>
                  <a:srgbClr val="171FBF"/>
                </a:solidFill>
              </a:rPr>
              <a:t>  2-  Physiological (as in fever</a:t>
            </a:r>
            <a:r>
              <a:rPr lang="en-US" dirty="0">
                <a:solidFill>
                  <a:srgbClr val="171FBF"/>
                </a:solidFill>
              </a:rPr>
              <a:t>, strenuous </a:t>
            </a:r>
            <a:r>
              <a:rPr lang="en-US" dirty="0" smtClean="0">
                <a:solidFill>
                  <a:srgbClr val="171FBF"/>
                </a:solidFill>
              </a:rPr>
              <a:t>exercise)</a:t>
            </a:r>
          </a:p>
          <a:p>
            <a:pPr algn="l" rtl="0"/>
            <a:r>
              <a:rPr lang="en-US" dirty="0" smtClean="0">
                <a:solidFill>
                  <a:srgbClr val="171FBF"/>
                </a:solidFill>
              </a:rPr>
              <a:t>  3-  </a:t>
            </a:r>
            <a:r>
              <a:rPr lang="en-US" b="1" dirty="0" smtClean="0">
                <a:solidFill>
                  <a:srgbClr val="171FBF"/>
                </a:solidFill>
                <a:effectLst>
                  <a:outerShdw blurRad="38100" dist="38100" dir="2700000" algn="tl">
                    <a:srgbClr val="000000">
                      <a:alpha val="43137"/>
                    </a:srgbClr>
                  </a:outerShdw>
                </a:effectLst>
              </a:rPr>
              <a:t>Glomerular</a:t>
            </a:r>
            <a:r>
              <a:rPr lang="en-US" dirty="0" smtClean="0">
                <a:solidFill>
                  <a:srgbClr val="171FBF"/>
                </a:solidFill>
              </a:rPr>
              <a:t> damage (as in </a:t>
            </a:r>
            <a:r>
              <a:rPr lang="en-US" dirty="0" err="1" smtClean="0">
                <a:solidFill>
                  <a:srgbClr val="171FBF"/>
                </a:solidFill>
              </a:rPr>
              <a:t>nephrotic</a:t>
            </a:r>
            <a:r>
              <a:rPr lang="en-US" dirty="0" smtClean="0">
                <a:solidFill>
                  <a:srgbClr val="171FBF"/>
                </a:solidFill>
              </a:rPr>
              <a:t> syndrome)</a:t>
            </a:r>
            <a:endParaRPr lang="en-US" dirty="0">
              <a:solidFill>
                <a:srgbClr val="171FBF"/>
              </a:solidFill>
            </a:endParaRPr>
          </a:p>
          <a:p>
            <a:pPr rtl="1"/>
            <a:endParaRPr lang="en-US" dirty="0">
              <a:solidFill>
                <a:srgbClr val="171FBF"/>
              </a:solidFill>
              <a:latin typeface="Calibri" pitchFamily="34" charset="0"/>
            </a:endParaRPr>
          </a:p>
        </p:txBody>
      </p:sp>
      <p:sp>
        <p:nvSpPr>
          <p:cNvPr id="5" name="Rectangle 2"/>
          <p:cNvSpPr txBox="1">
            <a:spLocks noChangeArrowheads="1"/>
          </p:cNvSpPr>
          <p:nvPr/>
        </p:nvSpPr>
        <p:spPr bwMode="auto">
          <a:xfrm>
            <a:off x="333375" y="395288"/>
            <a:ext cx="6172200" cy="1524000"/>
          </a:xfrm>
          <a:prstGeom prst="rect">
            <a:avLst/>
          </a:prstGeom>
          <a:solidFill>
            <a:srgbClr val="DBEEF4"/>
          </a:solidFill>
          <a:ln cap="flat" algn="ctr">
            <a:solidFill>
              <a:schemeClr val="accent1"/>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ctr" anchorCtr="0" compatLnSpc="1">
            <a:prstTxWarp prst="textNoShape">
              <a:avLst/>
            </a:prstTxWarp>
          </a:bodyPr>
          <a:lstStyle>
            <a:lvl1pPr algn="ctr" rtl="1" eaLnBrk="0" fontAlgn="base" hangingPunct="0">
              <a:spcBef>
                <a:spcPct val="0"/>
              </a:spcBef>
              <a:spcAft>
                <a:spcPct val="0"/>
              </a:spcAft>
              <a:defRPr sz="4400" kern="1200">
                <a:solidFill>
                  <a:schemeClr val="tx1"/>
                </a:solidFill>
                <a:latin typeface="+mj-lt"/>
                <a:ea typeface="+mj-ea"/>
                <a:cs typeface="+mj-cs"/>
              </a:defRPr>
            </a:lvl1pPr>
            <a:lvl2pPr algn="ctr" rtl="1" eaLnBrk="0" fontAlgn="base" hangingPunct="0">
              <a:spcBef>
                <a:spcPct val="0"/>
              </a:spcBef>
              <a:spcAft>
                <a:spcPct val="0"/>
              </a:spcAft>
              <a:defRPr sz="4400">
                <a:solidFill>
                  <a:schemeClr val="tx1"/>
                </a:solidFill>
                <a:latin typeface="Calibri" pitchFamily="34" charset="0"/>
                <a:cs typeface="Times New Roman" pitchFamily="18" charset="0"/>
              </a:defRPr>
            </a:lvl2pPr>
            <a:lvl3pPr algn="ctr" rtl="1" eaLnBrk="0" fontAlgn="base" hangingPunct="0">
              <a:spcBef>
                <a:spcPct val="0"/>
              </a:spcBef>
              <a:spcAft>
                <a:spcPct val="0"/>
              </a:spcAft>
              <a:defRPr sz="4400">
                <a:solidFill>
                  <a:schemeClr val="tx1"/>
                </a:solidFill>
                <a:latin typeface="Calibri" pitchFamily="34" charset="0"/>
                <a:cs typeface="Times New Roman" pitchFamily="18" charset="0"/>
              </a:defRPr>
            </a:lvl3pPr>
            <a:lvl4pPr algn="ctr" rtl="1" eaLnBrk="0" fontAlgn="base" hangingPunct="0">
              <a:spcBef>
                <a:spcPct val="0"/>
              </a:spcBef>
              <a:spcAft>
                <a:spcPct val="0"/>
              </a:spcAft>
              <a:defRPr sz="4400">
                <a:solidFill>
                  <a:schemeClr val="tx1"/>
                </a:solidFill>
                <a:latin typeface="Calibri" pitchFamily="34" charset="0"/>
                <a:cs typeface="Times New Roman" pitchFamily="18" charset="0"/>
              </a:defRPr>
            </a:lvl4pPr>
            <a:lvl5pPr algn="ctr" rtl="1" eaLnBrk="0" fontAlgn="base" hangingPunct="0">
              <a:spcBef>
                <a:spcPct val="0"/>
              </a:spcBef>
              <a:spcAft>
                <a:spcPct val="0"/>
              </a:spcAft>
              <a:defRPr sz="4400">
                <a:solidFill>
                  <a:schemeClr val="tx1"/>
                </a:solidFill>
                <a:latin typeface="Calibri" pitchFamily="34" charset="0"/>
                <a:cs typeface="Times New Roman" pitchFamily="18" charset="0"/>
              </a:defRPr>
            </a:lvl5pPr>
            <a:lvl6pPr marL="457200" algn="ctr" rtl="1" fontAlgn="base">
              <a:spcBef>
                <a:spcPct val="0"/>
              </a:spcBef>
              <a:spcAft>
                <a:spcPct val="0"/>
              </a:spcAft>
              <a:defRPr sz="4400">
                <a:solidFill>
                  <a:schemeClr val="tx1"/>
                </a:solidFill>
                <a:latin typeface="Calibri" pitchFamily="34" charset="0"/>
                <a:cs typeface="Times New Roman" pitchFamily="18" charset="0"/>
              </a:defRPr>
            </a:lvl6pPr>
            <a:lvl7pPr marL="914400" algn="ctr" rtl="1" fontAlgn="base">
              <a:spcBef>
                <a:spcPct val="0"/>
              </a:spcBef>
              <a:spcAft>
                <a:spcPct val="0"/>
              </a:spcAft>
              <a:defRPr sz="4400">
                <a:solidFill>
                  <a:schemeClr val="tx1"/>
                </a:solidFill>
                <a:latin typeface="Calibri" pitchFamily="34" charset="0"/>
                <a:cs typeface="Times New Roman" pitchFamily="18" charset="0"/>
              </a:defRPr>
            </a:lvl7pPr>
            <a:lvl8pPr marL="1371600" algn="ctr" rtl="1" fontAlgn="base">
              <a:spcBef>
                <a:spcPct val="0"/>
              </a:spcBef>
              <a:spcAft>
                <a:spcPct val="0"/>
              </a:spcAft>
              <a:defRPr sz="4400">
                <a:solidFill>
                  <a:schemeClr val="tx1"/>
                </a:solidFill>
                <a:latin typeface="Calibri" pitchFamily="34" charset="0"/>
                <a:cs typeface="Times New Roman" pitchFamily="18" charset="0"/>
              </a:defRPr>
            </a:lvl8pPr>
            <a:lvl9pPr marL="1828800" algn="ctr" rtl="1" fontAlgn="base">
              <a:spcBef>
                <a:spcPct val="0"/>
              </a:spcBef>
              <a:spcAft>
                <a:spcPct val="0"/>
              </a:spcAft>
              <a:defRPr sz="4400">
                <a:solidFill>
                  <a:schemeClr val="tx1"/>
                </a:solidFill>
                <a:latin typeface="Calibri" pitchFamily="34" charset="0"/>
                <a:cs typeface="Times New Roman" pitchFamily="18" charset="0"/>
              </a:defRPr>
            </a:lvl9pPr>
          </a:lstStyle>
          <a:p>
            <a:pPr eaLnBrk="1" hangingPunct="1"/>
            <a:endParaRPr lang="en-US" sz="2800" b="1" dirty="0" smtClean="0">
              <a:solidFill>
                <a:srgbClr val="FF0000"/>
              </a:solidFill>
              <a:effectLst>
                <a:outerShdw blurRad="38100" dist="38100" dir="2700000" algn="tl">
                  <a:srgbClr val="000000">
                    <a:alpha val="43137"/>
                  </a:srgbClr>
                </a:outerShdw>
              </a:effectLst>
            </a:endParaRPr>
          </a:p>
          <a:p>
            <a:pPr eaLnBrk="1" hangingPunct="1"/>
            <a:r>
              <a:rPr lang="en-US" sz="2800" b="1" dirty="0" smtClean="0">
                <a:solidFill>
                  <a:srgbClr val="FF0000"/>
                </a:solidFill>
                <a:effectLst>
                  <a:outerShdw blurRad="38100" dist="38100" dir="2700000" algn="tl">
                    <a:srgbClr val="000000">
                      <a:alpha val="43137"/>
                    </a:srgbClr>
                  </a:outerShdw>
                </a:effectLst>
              </a:rPr>
              <a:t>MICROSCOPIC </a:t>
            </a:r>
            <a:r>
              <a:rPr lang="en-US" sz="2800" b="1" dirty="0">
                <a:solidFill>
                  <a:srgbClr val="FF0000"/>
                </a:solidFill>
                <a:effectLst>
                  <a:outerShdw blurRad="38100" dist="38100" dir="2700000" algn="tl">
                    <a:srgbClr val="000000">
                      <a:alpha val="43137"/>
                    </a:srgbClr>
                  </a:outerShdw>
                </a:effectLst>
              </a:rPr>
              <a:t>URINE EXAMINATION</a:t>
            </a:r>
            <a:endParaRPr lang="en-US" sz="2800" b="1" dirty="0" smtClean="0">
              <a:solidFill>
                <a:srgbClr val="FF0000"/>
              </a:solidFill>
              <a:effectLst>
                <a:outerShdw blurRad="38100" dist="38100" dir="2700000" algn="tl">
                  <a:srgbClr val="000000">
                    <a:alpha val="43137"/>
                  </a:srgbClr>
                </a:outerShdw>
              </a:effectLst>
              <a:cs typeface="Times New Roman" pitchFamily="18" charset="0"/>
            </a:endParaRPr>
          </a:p>
          <a:p>
            <a:pPr eaLnBrk="1" hangingPunct="1"/>
            <a:r>
              <a:rPr lang="en-US" sz="3200" b="1" dirty="0" smtClean="0">
                <a:solidFill>
                  <a:srgbClr val="FF0000"/>
                </a:solidFill>
                <a:effectLst>
                  <a:outerShdw blurRad="38100" dist="38100" dir="2700000" algn="tl">
                    <a:srgbClr val="000000">
                      <a:alpha val="43137"/>
                    </a:srgbClr>
                  </a:outerShdw>
                </a:effectLst>
                <a:cs typeface="Times New Roman" pitchFamily="18" charset="0"/>
              </a:rPr>
              <a:t>Casts</a:t>
            </a:r>
          </a:p>
          <a:p>
            <a:pPr algn="l" eaLnBrk="1" hangingPunct="1"/>
            <a:r>
              <a:rPr lang="en-US" sz="3200" b="1" dirty="0" smtClean="0">
                <a:solidFill>
                  <a:srgbClr val="FF0000"/>
                </a:solidFill>
                <a:effectLst>
                  <a:outerShdw blurRad="38100" dist="38100" dir="2700000" algn="tl">
                    <a:srgbClr val="000000">
                      <a:alpha val="43137"/>
                    </a:srgbClr>
                  </a:outerShdw>
                </a:effectLst>
                <a:latin typeface="Calibri" pitchFamily="34" charset="0"/>
              </a:rPr>
              <a:t>                     </a:t>
            </a:r>
            <a:r>
              <a:rPr lang="en-US" sz="3200" b="1" u="sng" dirty="0" smtClean="0">
                <a:solidFill>
                  <a:srgbClr val="FF0000"/>
                </a:solidFill>
                <a:effectLst>
                  <a:outerShdw blurRad="38100" dist="38100" dir="2700000" algn="tl">
                    <a:srgbClr val="000000">
                      <a:alpha val="43137"/>
                    </a:srgbClr>
                  </a:outerShdw>
                </a:effectLst>
                <a:latin typeface="Calibri" pitchFamily="34" charset="0"/>
              </a:rPr>
              <a:t>Hyaline </a:t>
            </a:r>
            <a:r>
              <a:rPr lang="en-US" sz="3200" b="1" u="sng" dirty="0">
                <a:solidFill>
                  <a:srgbClr val="FF0000"/>
                </a:solidFill>
                <a:effectLst>
                  <a:outerShdw blurRad="38100" dist="38100" dir="2700000" algn="tl">
                    <a:srgbClr val="000000">
                      <a:alpha val="43137"/>
                    </a:srgbClr>
                  </a:outerShdw>
                </a:effectLst>
                <a:latin typeface="Calibri" pitchFamily="34" charset="0"/>
              </a:rPr>
              <a:t>casts </a:t>
            </a:r>
            <a:r>
              <a:rPr lang="en-US" sz="1600" b="1" dirty="0">
                <a:solidFill>
                  <a:srgbClr val="FF0000"/>
                </a:solidFill>
                <a:latin typeface="Calibri" pitchFamily="34" charset="0"/>
              </a:rPr>
              <a:t>cont.</a:t>
            </a:r>
            <a:r>
              <a:rPr lang="en-US" sz="2400" b="1" dirty="0">
                <a:solidFill>
                  <a:srgbClr val="FF0000"/>
                </a:solidFill>
                <a:latin typeface="Calibri" pitchFamily="34" charset="0"/>
              </a:rPr>
              <a:t> </a:t>
            </a:r>
            <a:r>
              <a:rPr lang="en-US" sz="2400" b="1" dirty="0" smtClean="0">
                <a:solidFill>
                  <a:srgbClr val="FF0000"/>
                </a:solidFill>
                <a:latin typeface="Calibri" pitchFamily="34" charset="0"/>
              </a:rPr>
              <a:t> </a:t>
            </a:r>
            <a:endParaRPr lang="en-US" sz="2400" b="1" dirty="0">
              <a:solidFill>
                <a:srgbClr val="FF0000"/>
              </a:solidFill>
              <a:latin typeface="Calibri" pitchFamily="34" charset="0"/>
            </a:endParaRPr>
          </a:p>
          <a:p>
            <a:pPr eaLnBrk="1" hangingPunct="1"/>
            <a:endParaRPr lang="en-US" sz="3200" b="1" dirty="0" smtClean="0">
              <a:solidFill>
                <a:srgbClr val="FF0000"/>
              </a:solidFill>
              <a:effectLst>
                <a:outerShdw blurRad="38100" dist="38100" dir="2700000" algn="tl">
                  <a:srgbClr val="000000">
                    <a:alpha val="43137"/>
                  </a:srgbClr>
                </a:outerShdw>
              </a:effectLst>
              <a:cs typeface="Times New Roman" pitchFamily="18" charset="0"/>
            </a:endParaRPr>
          </a:p>
        </p:txBody>
      </p:sp>
    </p:spTree>
    <p:extLst>
      <p:ext uri="{BB962C8B-B14F-4D97-AF65-F5344CB8AC3E}">
        <p14:creationId xmlns:p14="http://schemas.microsoft.com/office/powerpoint/2010/main" val="5471202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h.jpg"/>
          <p:cNvPicPr>
            <a:picLocks noChangeAspect="1"/>
          </p:cNvPicPr>
          <p:nvPr/>
        </p:nvPicPr>
        <p:blipFill>
          <a:blip r:embed="rId2"/>
          <a:stretch>
            <a:fillRect/>
          </a:stretch>
        </p:blipFill>
        <p:spPr>
          <a:xfrm>
            <a:off x="857232" y="1047726"/>
            <a:ext cx="5357850" cy="7334301"/>
          </a:xfrm>
          <a:prstGeom prst="rect">
            <a:avLst/>
          </a:prstGeom>
        </p:spPr>
      </p:pic>
      <p:sp>
        <p:nvSpPr>
          <p:cNvPr id="10" name="شكل بيضاوي 9"/>
          <p:cNvSpPr/>
          <p:nvPr/>
        </p:nvSpPr>
        <p:spPr>
          <a:xfrm>
            <a:off x="910811" y="5143504"/>
            <a:ext cx="857256" cy="38100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x-none"/>
          </a:p>
        </p:txBody>
      </p:sp>
      <p:sp>
        <p:nvSpPr>
          <p:cNvPr id="11" name="شكل بيضاوي 10"/>
          <p:cNvSpPr/>
          <p:nvPr/>
        </p:nvSpPr>
        <p:spPr>
          <a:xfrm>
            <a:off x="910811" y="5715008"/>
            <a:ext cx="857256" cy="47625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x-none"/>
          </a:p>
        </p:txBody>
      </p:sp>
      <p:sp>
        <p:nvSpPr>
          <p:cNvPr id="12" name="شكل بيضاوي 11"/>
          <p:cNvSpPr/>
          <p:nvPr/>
        </p:nvSpPr>
        <p:spPr>
          <a:xfrm>
            <a:off x="910810" y="6572264"/>
            <a:ext cx="910835" cy="57150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x-none"/>
          </a:p>
        </p:txBody>
      </p:sp>
      <p:sp>
        <p:nvSpPr>
          <p:cNvPr id="13" name="مستطيل مستدير الزوايا 12"/>
          <p:cNvSpPr/>
          <p:nvPr/>
        </p:nvSpPr>
        <p:spPr>
          <a:xfrm>
            <a:off x="1821645" y="5143504"/>
            <a:ext cx="4339859" cy="476253"/>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x-none"/>
          </a:p>
        </p:txBody>
      </p:sp>
      <p:sp>
        <p:nvSpPr>
          <p:cNvPr id="14" name="مستطيل مستدير الزوايا 13"/>
          <p:cNvSpPr/>
          <p:nvPr/>
        </p:nvSpPr>
        <p:spPr>
          <a:xfrm>
            <a:off x="1821645" y="5715008"/>
            <a:ext cx="4339859" cy="476253"/>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x-none"/>
          </a:p>
        </p:txBody>
      </p:sp>
      <p:sp>
        <p:nvSpPr>
          <p:cNvPr id="15" name="مستطيل مستدير الزوايا 14"/>
          <p:cNvSpPr/>
          <p:nvPr/>
        </p:nvSpPr>
        <p:spPr>
          <a:xfrm>
            <a:off x="1768067" y="6381763"/>
            <a:ext cx="4286280" cy="952507"/>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x-none"/>
          </a:p>
        </p:txBody>
      </p:sp>
      <p:sp>
        <p:nvSpPr>
          <p:cNvPr id="16" name="مثلث متساوي الساقين 15"/>
          <p:cNvSpPr/>
          <p:nvPr/>
        </p:nvSpPr>
        <p:spPr>
          <a:xfrm>
            <a:off x="535761" y="5048254"/>
            <a:ext cx="267893" cy="476253"/>
          </a:xfrm>
          <a:prstGeom prst="triangle">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solidFill>
                  <a:schemeClr val="tx1"/>
                </a:solidFill>
              </a:rPr>
              <a:t>1</a:t>
            </a:r>
            <a:endParaRPr lang="x-none" dirty="0">
              <a:solidFill>
                <a:schemeClr val="tx1"/>
              </a:solidFill>
            </a:endParaRPr>
          </a:p>
        </p:txBody>
      </p:sp>
      <p:sp>
        <p:nvSpPr>
          <p:cNvPr id="17" name="مثلث متساوي الساقين 16"/>
          <p:cNvSpPr/>
          <p:nvPr/>
        </p:nvSpPr>
        <p:spPr>
          <a:xfrm>
            <a:off x="535761" y="5619758"/>
            <a:ext cx="267893" cy="476253"/>
          </a:xfrm>
          <a:prstGeom prst="triangle">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solidFill>
                  <a:schemeClr val="tx1"/>
                </a:solidFill>
              </a:rPr>
              <a:t>2</a:t>
            </a:r>
            <a:endParaRPr lang="x-none" dirty="0">
              <a:solidFill>
                <a:schemeClr val="tx1"/>
              </a:solidFill>
            </a:endParaRPr>
          </a:p>
        </p:txBody>
      </p:sp>
      <p:sp>
        <p:nvSpPr>
          <p:cNvPr id="18" name="مثلث متساوي الساقين 17"/>
          <p:cNvSpPr/>
          <p:nvPr/>
        </p:nvSpPr>
        <p:spPr>
          <a:xfrm>
            <a:off x="535761" y="6477014"/>
            <a:ext cx="267893" cy="476253"/>
          </a:xfrm>
          <a:prstGeom prst="triangle">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solidFill>
                  <a:schemeClr val="tx1"/>
                </a:solidFill>
              </a:rPr>
              <a:t>3</a:t>
            </a:r>
            <a:endParaRPr lang="x-none" dirty="0">
              <a:solidFill>
                <a:schemeClr val="tx1"/>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Rectangle 3"/>
          <p:cNvSpPr>
            <a:spLocks noGrp="1" noChangeArrowheads="1"/>
          </p:cNvSpPr>
          <p:nvPr>
            <p:ph type="body" idx="4294967295"/>
          </p:nvPr>
        </p:nvSpPr>
        <p:spPr/>
        <p:txBody>
          <a:bodyPr/>
          <a:lstStyle/>
          <a:p>
            <a:pPr algn="l" rtl="0" eaLnBrk="1" hangingPunct="1"/>
            <a:endParaRPr lang="en-US" sz="1800" dirty="0" smtClean="0">
              <a:solidFill>
                <a:srgbClr val="171FBF"/>
              </a:solidFill>
              <a:cs typeface="Arial" pitchFamily="34" charset="0"/>
            </a:endParaRPr>
          </a:p>
          <a:p>
            <a:pPr algn="l" rtl="0" eaLnBrk="1" hangingPunct="1"/>
            <a:endParaRPr lang="en-US" sz="1800" dirty="0">
              <a:solidFill>
                <a:srgbClr val="171FBF"/>
              </a:solidFill>
              <a:cs typeface="Arial" pitchFamily="34" charset="0"/>
            </a:endParaRPr>
          </a:p>
          <a:p>
            <a:pPr marL="0" indent="0" algn="l" rtl="0" eaLnBrk="1" hangingPunct="1">
              <a:buNone/>
            </a:pPr>
            <a:r>
              <a:rPr lang="en-US" b="1" dirty="0" smtClean="0">
                <a:solidFill>
                  <a:srgbClr val="FF0000"/>
                </a:solidFill>
                <a:effectLst>
                  <a:outerShdw blurRad="38100" dist="38100" dir="2700000" algn="tl">
                    <a:srgbClr val="000000">
                      <a:alpha val="43137"/>
                    </a:srgbClr>
                  </a:outerShdw>
                </a:effectLst>
                <a:cs typeface="Times New Roman" pitchFamily="18" charset="0"/>
              </a:rPr>
              <a:t>Granular casts</a:t>
            </a:r>
            <a:endParaRPr lang="en-US" dirty="0" smtClean="0">
              <a:solidFill>
                <a:srgbClr val="171FBF"/>
              </a:solidFill>
              <a:cs typeface="Arial" pitchFamily="34" charset="0"/>
            </a:endParaRPr>
          </a:p>
          <a:p>
            <a:pPr algn="l" rtl="0" eaLnBrk="1" hangingPunct="1"/>
            <a:endParaRPr lang="en-US" sz="800" dirty="0">
              <a:solidFill>
                <a:srgbClr val="171FBF"/>
              </a:solidFill>
              <a:cs typeface="Arial" pitchFamily="34" charset="0"/>
            </a:endParaRPr>
          </a:p>
          <a:p>
            <a:pPr algn="l" rtl="0" eaLnBrk="1" hangingPunct="1"/>
            <a:r>
              <a:rPr lang="en-US" sz="1800" dirty="0" smtClean="0">
                <a:solidFill>
                  <a:srgbClr val="171FBF"/>
                </a:solidFill>
                <a:cs typeface="Arial" pitchFamily="34" charset="0"/>
              </a:rPr>
              <a:t>Granular </a:t>
            </a:r>
            <a:r>
              <a:rPr lang="en-US" sz="1800" dirty="0" smtClean="0">
                <a:solidFill>
                  <a:srgbClr val="171FBF"/>
                </a:solidFill>
                <a:cs typeface="Arial" pitchFamily="34" charset="0"/>
              </a:rPr>
              <a:t>casts can result either from the breakdown of cellular casts </a:t>
            </a:r>
            <a:r>
              <a:rPr lang="en-US" sz="1800" dirty="0" smtClean="0">
                <a:solidFill>
                  <a:srgbClr val="171FBF"/>
                </a:solidFill>
                <a:cs typeface="Arial" pitchFamily="34" charset="0"/>
              </a:rPr>
              <a:t>(if persist for long duration in tubules) resulting in appearance of aggregation of  contents of cells without the cell membranes </a:t>
            </a:r>
          </a:p>
          <a:p>
            <a:pPr algn="l" rtl="0" eaLnBrk="1" hangingPunct="1"/>
            <a:r>
              <a:rPr lang="en-US" sz="1800" dirty="0" smtClean="0">
                <a:solidFill>
                  <a:srgbClr val="171FBF"/>
                </a:solidFill>
                <a:cs typeface="Arial" pitchFamily="34" charset="0"/>
              </a:rPr>
              <a:t>Or result from the inclusion of </a:t>
            </a:r>
            <a:r>
              <a:rPr lang="en-US" sz="1800" dirty="0" smtClean="0">
                <a:solidFill>
                  <a:srgbClr val="171FBF"/>
                </a:solidFill>
                <a:cs typeface="Arial" pitchFamily="34" charset="0"/>
              </a:rPr>
              <a:t>aggregates of plasma proteins (e.g</a:t>
            </a:r>
            <a:r>
              <a:rPr lang="en-US" sz="1800" dirty="0" smtClean="0">
                <a:solidFill>
                  <a:srgbClr val="171FBF"/>
                </a:solidFill>
                <a:cs typeface="Arial" pitchFamily="34" charset="0"/>
              </a:rPr>
              <a:t>. albumin</a:t>
            </a:r>
            <a:r>
              <a:rPr lang="en-US" sz="1800" dirty="0" smtClean="0">
                <a:solidFill>
                  <a:srgbClr val="171FBF"/>
                </a:solidFill>
                <a:cs typeface="Arial" pitchFamily="34" charset="0"/>
              </a:rPr>
              <a:t>) or immunoglobulin light </a:t>
            </a:r>
            <a:r>
              <a:rPr lang="en-US" sz="1800" dirty="0" smtClean="0">
                <a:solidFill>
                  <a:srgbClr val="171FBF"/>
                </a:solidFill>
                <a:cs typeface="Arial" pitchFamily="34" charset="0"/>
              </a:rPr>
              <a:t>chains to a hyaline cast</a:t>
            </a:r>
            <a:endParaRPr lang="en-US" sz="1800" dirty="0" smtClean="0">
              <a:solidFill>
                <a:srgbClr val="171FBF"/>
              </a:solidFill>
              <a:cs typeface="Arial" pitchFamily="34" charset="0"/>
            </a:endParaRPr>
          </a:p>
          <a:p>
            <a:pPr algn="l" rtl="0" eaLnBrk="1" hangingPunct="1"/>
            <a:r>
              <a:rPr lang="en-US" sz="1800" dirty="0" smtClean="0">
                <a:solidFill>
                  <a:srgbClr val="171FBF"/>
                </a:solidFill>
                <a:cs typeface="Arial" pitchFamily="34" charset="0"/>
              </a:rPr>
              <a:t>indicative of </a:t>
            </a:r>
            <a:r>
              <a:rPr lang="en-US" sz="1800" b="1" dirty="0" smtClean="0">
                <a:solidFill>
                  <a:srgbClr val="171FBF"/>
                </a:solidFill>
                <a:effectLst>
                  <a:outerShdw blurRad="38100" dist="38100" dir="2700000" algn="tl">
                    <a:srgbClr val="000000">
                      <a:alpha val="43137"/>
                    </a:srgbClr>
                  </a:outerShdw>
                </a:effectLst>
                <a:cs typeface="Arial" pitchFamily="34" charset="0"/>
              </a:rPr>
              <a:t>chronic renal disease</a:t>
            </a:r>
          </a:p>
          <a:p>
            <a:pPr algn="l" rtl="0" eaLnBrk="1" hangingPunct="1"/>
            <a:endParaRPr lang="en-US" sz="1800" dirty="0" smtClean="0">
              <a:solidFill>
                <a:srgbClr val="171FBF"/>
              </a:solidFill>
              <a:cs typeface="Arial" pitchFamily="34" charset="0"/>
            </a:endParaRPr>
          </a:p>
        </p:txBody>
      </p:sp>
      <p:pic>
        <p:nvPicPr>
          <p:cNvPr id="50180" name="Picture 3" descr="granular-cas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40768" y="6156176"/>
            <a:ext cx="4176464" cy="25359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2"/>
          <p:cNvSpPr txBox="1">
            <a:spLocks noGrp="1" noChangeArrowheads="1"/>
          </p:cNvSpPr>
          <p:nvPr>
            <p:ph type="title" idx="4294967295"/>
          </p:nvPr>
        </p:nvSpPr>
        <p:spPr bwMode="auto">
          <a:prstGeom prst="rect">
            <a:avLst/>
          </a:prstGeom>
          <a:solidFill>
            <a:srgbClr val="DBEEF4"/>
          </a:solidFill>
          <a:ln cap="flat" algn="ctr">
            <a:solidFill>
              <a:schemeClr val="accent1"/>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ctr" anchorCtr="0" compatLnSpc="1">
            <a:prstTxWarp prst="textNoShape">
              <a:avLst/>
            </a:prstTxWarp>
            <a:normAutofit fontScale="90000"/>
          </a:bodyPr>
          <a:lstStyle>
            <a:lvl1pPr algn="ctr" rtl="1" eaLnBrk="0" fontAlgn="base" hangingPunct="0">
              <a:spcBef>
                <a:spcPct val="0"/>
              </a:spcBef>
              <a:spcAft>
                <a:spcPct val="0"/>
              </a:spcAft>
              <a:defRPr sz="4400" kern="1200">
                <a:solidFill>
                  <a:schemeClr val="tx1"/>
                </a:solidFill>
                <a:latin typeface="+mj-lt"/>
                <a:ea typeface="+mj-ea"/>
                <a:cs typeface="+mj-cs"/>
              </a:defRPr>
            </a:lvl1pPr>
            <a:lvl2pPr algn="ctr" rtl="1" eaLnBrk="0" fontAlgn="base" hangingPunct="0">
              <a:spcBef>
                <a:spcPct val="0"/>
              </a:spcBef>
              <a:spcAft>
                <a:spcPct val="0"/>
              </a:spcAft>
              <a:defRPr sz="4400">
                <a:solidFill>
                  <a:schemeClr val="tx1"/>
                </a:solidFill>
                <a:latin typeface="Calibri" pitchFamily="34" charset="0"/>
                <a:cs typeface="Times New Roman" pitchFamily="18" charset="0"/>
              </a:defRPr>
            </a:lvl2pPr>
            <a:lvl3pPr algn="ctr" rtl="1" eaLnBrk="0" fontAlgn="base" hangingPunct="0">
              <a:spcBef>
                <a:spcPct val="0"/>
              </a:spcBef>
              <a:spcAft>
                <a:spcPct val="0"/>
              </a:spcAft>
              <a:defRPr sz="4400">
                <a:solidFill>
                  <a:schemeClr val="tx1"/>
                </a:solidFill>
                <a:latin typeface="Calibri" pitchFamily="34" charset="0"/>
                <a:cs typeface="Times New Roman" pitchFamily="18" charset="0"/>
              </a:defRPr>
            </a:lvl3pPr>
            <a:lvl4pPr algn="ctr" rtl="1" eaLnBrk="0" fontAlgn="base" hangingPunct="0">
              <a:spcBef>
                <a:spcPct val="0"/>
              </a:spcBef>
              <a:spcAft>
                <a:spcPct val="0"/>
              </a:spcAft>
              <a:defRPr sz="4400">
                <a:solidFill>
                  <a:schemeClr val="tx1"/>
                </a:solidFill>
                <a:latin typeface="Calibri" pitchFamily="34" charset="0"/>
                <a:cs typeface="Times New Roman" pitchFamily="18" charset="0"/>
              </a:defRPr>
            </a:lvl4pPr>
            <a:lvl5pPr algn="ctr" rtl="1" eaLnBrk="0" fontAlgn="base" hangingPunct="0">
              <a:spcBef>
                <a:spcPct val="0"/>
              </a:spcBef>
              <a:spcAft>
                <a:spcPct val="0"/>
              </a:spcAft>
              <a:defRPr sz="4400">
                <a:solidFill>
                  <a:schemeClr val="tx1"/>
                </a:solidFill>
                <a:latin typeface="Calibri" pitchFamily="34" charset="0"/>
                <a:cs typeface="Times New Roman" pitchFamily="18" charset="0"/>
              </a:defRPr>
            </a:lvl5pPr>
            <a:lvl6pPr marL="457200" algn="ctr" rtl="1" fontAlgn="base">
              <a:spcBef>
                <a:spcPct val="0"/>
              </a:spcBef>
              <a:spcAft>
                <a:spcPct val="0"/>
              </a:spcAft>
              <a:defRPr sz="4400">
                <a:solidFill>
                  <a:schemeClr val="tx1"/>
                </a:solidFill>
                <a:latin typeface="Calibri" pitchFamily="34" charset="0"/>
                <a:cs typeface="Times New Roman" pitchFamily="18" charset="0"/>
              </a:defRPr>
            </a:lvl6pPr>
            <a:lvl7pPr marL="914400" algn="ctr" rtl="1" fontAlgn="base">
              <a:spcBef>
                <a:spcPct val="0"/>
              </a:spcBef>
              <a:spcAft>
                <a:spcPct val="0"/>
              </a:spcAft>
              <a:defRPr sz="4400">
                <a:solidFill>
                  <a:schemeClr val="tx1"/>
                </a:solidFill>
                <a:latin typeface="Calibri" pitchFamily="34" charset="0"/>
                <a:cs typeface="Times New Roman" pitchFamily="18" charset="0"/>
              </a:defRPr>
            </a:lvl7pPr>
            <a:lvl8pPr marL="1371600" algn="ctr" rtl="1" fontAlgn="base">
              <a:spcBef>
                <a:spcPct val="0"/>
              </a:spcBef>
              <a:spcAft>
                <a:spcPct val="0"/>
              </a:spcAft>
              <a:defRPr sz="4400">
                <a:solidFill>
                  <a:schemeClr val="tx1"/>
                </a:solidFill>
                <a:latin typeface="Calibri" pitchFamily="34" charset="0"/>
                <a:cs typeface="Times New Roman" pitchFamily="18" charset="0"/>
              </a:defRPr>
            </a:lvl8pPr>
            <a:lvl9pPr marL="1828800" algn="ctr" rtl="1" fontAlgn="base">
              <a:spcBef>
                <a:spcPct val="0"/>
              </a:spcBef>
              <a:spcAft>
                <a:spcPct val="0"/>
              </a:spcAft>
              <a:defRPr sz="4400">
                <a:solidFill>
                  <a:schemeClr val="tx1"/>
                </a:solidFill>
                <a:latin typeface="Calibri" pitchFamily="34" charset="0"/>
                <a:cs typeface="Times New Roman" pitchFamily="18" charset="0"/>
              </a:defRPr>
            </a:lvl9pPr>
          </a:lstStyle>
          <a:p>
            <a:pPr eaLnBrk="1" hangingPunct="1"/>
            <a:r>
              <a:rPr lang="en-US" sz="3200" b="1" dirty="0" smtClean="0">
                <a:solidFill>
                  <a:srgbClr val="FF0000"/>
                </a:solidFill>
                <a:effectLst>
                  <a:outerShdw blurRad="38100" dist="38100" dir="2700000" algn="tl">
                    <a:srgbClr val="000000">
                      <a:alpha val="43137"/>
                    </a:srgbClr>
                  </a:outerShdw>
                </a:effectLst>
              </a:rPr>
              <a:t/>
            </a:r>
            <a:br>
              <a:rPr lang="en-US" sz="3200" b="1" dirty="0" smtClean="0">
                <a:solidFill>
                  <a:srgbClr val="FF0000"/>
                </a:solidFill>
                <a:effectLst>
                  <a:outerShdw blurRad="38100" dist="38100" dir="2700000" algn="tl">
                    <a:srgbClr val="000000">
                      <a:alpha val="43137"/>
                    </a:srgbClr>
                  </a:outerShdw>
                </a:effectLst>
              </a:rPr>
            </a:br>
            <a:r>
              <a:rPr lang="en-US" sz="3200" b="1" dirty="0" smtClean="0">
                <a:solidFill>
                  <a:srgbClr val="FF0000"/>
                </a:solidFill>
                <a:effectLst>
                  <a:outerShdw blurRad="38100" dist="38100" dir="2700000" algn="tl">
                    <a:srgbClr val="000000">
                      <a:alpha val="43137"/>
                    </a:srgbClr>
                  </a:outerShdw>
                </a:effectLst>
              </a:rPr>
              <a:t>MICROSCOPIC </a:t>
            </a:r>
            <a:r>
              <a:rPr lang="en-US" sz="3200" b="1" dirty="0">
                <a:solidFill>
                  <a:srgbClr val="FF0000"/>
                </a:solidFill>
                <a:effectLst>
                  <a:outerShdw blurRad="38100" dist="38100" dir="2700000" algn="tl">
                    <a:srgbClr val="000000">
                      <a:alpha val="43137"/>
                    </a:srgbClr>
                  </a:outerShdw>
                </a:effectLst>
              </a:rPr>
              <a:t>URINE EXAMINATION</a:t>
            </a:r>
            <a:r>
              <a:rPr lang="en-US" sz="3200" b="1" dirty="0" smtClean="0">
                <a:solidFill>
                  <a:srgbClr val="FF0000"/>
                </a:solidFill>
                <a:effectLst>
                  <a:outerShdw blurRad="38100" dist="38100" dir="2700000" algn="tl">
                    <a:srgbClr val="000000">
                      <a:alpha val="43137"/>
                    </a:srgbClr>
                  </a:outerShdw>
                </a:effectLst>
                <a:cs typeface="Times New Roman" pitchFamily="18" charset="0"/>
              </a:rPr>
              <a:t/>
            </a:r>
            <a:br>
              <a:rPr lang="en-US" sz="3200" b="1" dirty="0" smtClean="0">
                <a:solidFill>
                  <a:srgbClr val="FF0000"/>
                </a:solidFill>
                <a:effectLst>
                  <a:outerShdw blurRad="38100" dist="38100" dir="2700000" algn="tl">
                    <a:srgbClr val="000000">
                      <a:alpha val="43137"/>
                    </a:srgbClr>
                  </a:outerShdw>
                </a:effectLst>
                <a:cs typeface="Times New Roman" pitchFamily="18" charset="0"/>
              </a:rPr>
            </a:br>
            <a:r>
              <a:rPr lang="en-US" sz="3200" b="1" dirty="0" smtClean="0">
                <a:solidFill>
                  <a:srgbClr val="FF0000"/>
                </a:solidFill>
                <a:effectLst>
                  <a:outerShdw blurRad="38100" dist="38100" dir="2700000" algn="tl">
                    <a:srgbClr val="000000">
                      <a:alpha val="43137"/>
                    </a:srgbClr>
                  </a:outerShdw>
                </a:effectLst>
                <a:cs typeface="Times New Roman" pitchFamily="18" charset="0"/>
              </a:rPr>
              <a:t>Casts</a:t>
            </a:r>
            <a:br>
              <a:rPr lang="en-US" sz="3200" b="1" dirty="0" smtClean="0">
                <a:solidFill>
                  <a:srgbClr val="FF0000"/>
                </a:solidFill>
                <a:effectLst>
                  <a:outerShdw blurRad="38100" dist="38100" dir="2700000" algn="tl">
                    <a:srgbClr val="000000">
                      <a:alpha val="43137"/>
                    </a:srgbClr>
                  </a:outerShdw>
                </a:effectLst>
                <a:cs typeface="Times New Roman" pitchFamily="18" charset="0"/>
              </a:rPr>
            </a:br>
            <a:r>
              <a:rPr lang="en-US" sz="4000" b="1" u="sng" dirty="0">
                <a:solidFill>
                  <a:srgbClr val="FF0000"/>
                </a:solidFill>
                <a:effectLst>
                  <a:outerShdw blurRad="38100" dist="38100" dir="2700000" algn="tl">
                    <a:srgbClr val="000000">
                      <a:alpha val="43137"/>
                    </a:srgbClr>
                  </a:outerShdw>
                </a:effectLst>
                <a:cs typeface="Times New Roman" pitchFamily="18" charset="0"/>
              </a:rPr>
              <a:t>Granular casts</a:t>
            </a:r>
            <a:r>
              <a:rPr lang="en-US" sz="2800" dirty="0">
                <a:solidFill>
                  <a:srgbClr val="171FBF"/>
                </a:solidFill>
                <a:cs typeface="Arial" pitchFamily="34" charset="0"/>
              </a:rPr>
              <a:t/>
            </a:r>
            <a:br>
              <a:rPr lang="en-US" sz="2800" dirty="0">
                <a:solidFill>
                  <a:srgbClr val="171FBF"/>
                </a:solidFill>
                <a:cs typeface="Arial" pitchFamily="34" charset="0"/>
              </a:rPr>
            </a:br>
            <a:endParaRPr lang="en-US" sz="3200" b="1" dirty="0" smtClean="0">
              <a:solidFill>
                <a:srgbClr val="FF0000"/>
              </a:solidFill>
              <a:effectLst>
                <a:outerShdw blurRad="38100" dist="38100" dir="2700000" algn="tl">
                  <a:srgbClr val="000000">
                    <a:alpha val="43137"/>
                  </a:srgbClr>
                </a:outerShdw>
              </a:effectLst>
              <a:cs typeface="Times New Roman" pitchFamily="18" charset="0"/>
            </a:endParaRPr>
          </a:p>
        </p:txBody>
      </p:sp>
    </p:spTree>
    <p:extLst>
      <p:ext uri="{BB962C8B-B14F-4D97-AF65-F5344CB8AC3E}">
        <p14:creationId xmlns:p14="http://schemas.microsoft.com/office/powerpoint/2010/main" val="2890668092"/>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idx="4294967295"/>
          </p:nvPr>
        </p:nvSpPr>
        <p:spPr>
          <a:solidFill>
            <a:srgbClr val="DBEEF4"/>
          </a:solidFill>
          <a:ln cap="flat" algn="ctr">
            <a:solidFill>
              <a:schemeClr val="accent1"/>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ormAutofit fontScale="90000"/>
          </a:bodyPr>
          <a:lstStyle/>
          <a:p>
            <a:r>
              <a:rPr lang="en-US" sz="3200" b="1" dirty="0" smtClean="0">
                <a:solidFill>
                  <a:srgbClr val="FF0000"/>
                </a:solidFill>
                <a:effectLst>
                  <a:outerShdw blurRad="38100" dist="38100" dir="2700000" algn="tl">
                    <a:srgbClr val="000000">
                      <a:alpha val="43137"/>
                    </a:srgbClr>
                  </a:outerShdw>
                </a:effectLst>
              </a:rPr>
              <a:t/>
            </a:r>
            <a:br>
              <a:rPr lang="en-US" sz="3200" b="1" dirty="0" smtClean="0">
                <a:solidFill>
                  <a:srgbClr val="FF0000"/>
                </a:solidFill>
                <a:effectLst>
                  <a:outerShdw blurRad="38100" dist="38100" dir="2700000" algn="tl">
                    <a:srgbClr val="000000">
                      <a:alpha val="43137"/>
                    </a:srgbClr>
                  </a:outerShdw>
                </a:effectLst>
              </a:rPr>
            </a:br>
            <a:r>
              <a:rPr lang="en-US" sz="3200" b="1" dirty="0" smtClean="0">
                <a:solidFill>
                  <a:srgbClr val="FF0000"/>
                </a:solidFill>
                <a:effectLst>
                  <a:outerShdw blurRad="38100" dist="38100" dir="2700000" algn="tl">
                    <a:srgbClr val="000000">
                      <a:alpha val="43137"/>
                    </a:srgbClr>
                  </a:outerShdw>
                </a:effectLst>
              </a:rPr>
              <a:t>MICROSCOPIC </a:t>
            </a:r>
            <a:r>
              <a:rPr lang="en-US" sz="3200" b="1" dirty="0">
                <a:solidFill>
                  <a:srgbClr val="FF0000"/>
                </a:solidFill>
                <a:effectLst>
                  <a:outerShdw blurRad="38100" dist="38100" dir="2700000" algn="tl">
                    <a:srgbClr val="000000">
                      <a:alpha val="43137"/>
                    </a:srgbClr>
                  </a:outerShdw>
                </a:effectLst>
              </a:rPr>
              <a:t>URINE EXAMINATION</a:t>
            </a:r>
            <a:r>
              <a:rPr lang="en-US" sz="3200" b="1" dirty="0" smtClean="0">
                <a:solidFill>
                  <a:srgbClr val="FF0000"/>
                </a:solidFill>
                <a:effectLst>
                  <a:outerShdw blurRad="38100" dist="38100" dir="2700000" algn="tl">
                    <a:srgbClr val="000000">
                      <a:alpha val="43137"/>
                    </a:srgbClr>
                  </a:outerShdw>
                </a:effectLst>
                <a:cs typeface="Times New Roman" pitchFamily="18" charset="0"/>
              </a:rPr>
              <a:t/>
            </a:r>
            <a:br>
              <a:rPr lang="en-US" sz="3200" b="1" dirty="0" smtClean="0">
                <a:solidFill>
                  <a:srgbClr val="FF0000"/>
                </a:solidFill>
                <a:effectLst>
                  <a:outerShdw blurRad="38100" dist="38100" dir="2700000" algn="tl">
                    <a:srgbClr val="000000">
                      <a:alpha val="43137"/>
                    </a:srgbClr>
                  </a:outerShdw>
                </a:effectLst>
                <a:cs typeface="Times New Roman" pitchFamily="18" charset="0"/>
              </a:rPr>
            </a:br>
            <a:r>
              <a:rPr lang="en-US" sz="3200" b="1" dirty="0" smtClean="0">
                <a:solidFill>
                  <a:srgbClr val="FF0000"/>
                </a:solidFill>
                <a:effectLst>
                  <a:outerShdw blurRad="38100" dist="38100" dir="2700000" algn="tl">
                    <a:srgbClr val="000000">
                      <a:alpha val="43137"/>
                    </a:srgbClr>
                  </a:outerShdw>
                </a:effectLst>
                <a:cs typeface="Times New Roman" pitchFamily="18" charset="0"/>
              </a:rPr>
              <a:t>Casts</a:t>
            </a:r>
            <a:br>
              <a:rPr lang="en-US" sz="3200" b="1" dirty="0" smtClean="0">
                <a:solidFill>
                  <a:srgbClr val="FF0000"/>
                </a:solidFill>
                <a:effectLst>
                  <a:outerShdw blurRad="38100" dist="38100" dir="2700000" algn="tl">
                    <a:srgbClr val="000000">
                      <a:alpha val="43137"/>
                    </a:srgbClr>
                  </a:outerShdw>
                </a:effectLst>
                <a:cs typeface="Times New Roman" pitchFamily="18" charset="0"/>
              </a:rPr>
            </a:br>
            <a:r>
              <a:rPr lang="en-US" sz="3600" b="1" u="sng" dirty="0">
                <a:solidFill>
                  <a:srgbClr val="FF0000"/>
                </a:solidFill>
                <a:effectLst>
                  <a:outerShdw blurRad="38100" dist="38100" dir="2700000" algn="tl">
                    <a:srgbClr val="000000">
                      <a:alpha val="43137"/>
                    </a:srgbClr>
                  </a:outerShdw>
                </a:effectLst>
                <a:cs typeface="Times New Roman" pitchFamily="18" charset="0"/>
              </a:rPr>
              <a:t>Waxy casts</a:t>
            </a:r>
            <a:r>
              <a:rPr lang="en-US" sz="2800" dirty="0">
                <a:solidFill>
                  <a:srgbClr val="171FBF"/>
                </a:solidFill>
                <a:effectLst>
                  <a:outerShdw blurRad="38100" dist="38100" dir="2700000" algn="tl">
                    <a:srgbClr val="000000">
                      <a:alpha val="43137"/>
                    </a:srgbClr>
                  </a:outerShdw>
                </a:effectLst>
                <a:cs typeface="Arial" pitchFamily="34" charset="0"/>
              </a:rPr>
              <a:t/>
            </a:r>
            <a:br>
              <a:rPr lang="en-US" sz="2800" dirty="0">
                <a:solidFill>
                  <a:srgbClr val="171FBF"/>
                </a:solidFill>
                <a:effectLst>
                  <a:outerShdw blurRad="38100" dist="38100" dir="2700000" algn="tl">
                    <a:srgbClr val="000000">
                      <a:alpha val="43137"/>
                    </a:srgbClr>
                  </a:outerShdw>
                </a:effectLst>
                <a:cs typeface="Arial" pitchFamily="34" charset="0"/>
              </a:rPr>
            </a:br>
            <a:endParaRPr lang="en-US" sz="3200" b="1" dirty="0" smtClean="0">
              <a:solidFill>
                <a:srgbClr val="FF0000"/>
              </a:solidFill>
              <a:cs typeface="Times New Roman" pitchFamily="18" charset="0"/>
            </a:endParaRPr>
          </a:p>
        </p:txBody>
      </p:sp>
      <p:sp>
        <p:nvSpPr>
          <p:cNvPr id="51203" name="Rectangle 3"/>
          <p:cNvSpPr>
            <a:spLocks noGrp="1" noChangeArrowheads="1"/>
          </p:cNvSpPr>
          <p:nvPr>
            <p:ph type="body" idx="4294967295"/>
          </p:nvPr>
        </p:nvSpPr>
        <p:spPr/>
        <p:txBody>
          <a:bodyPr/>
          <a:lstStyle/>
          <a:p>
            <a:pPr marL="0" indent="0" algn="l" rtl="0" eaLnBrk="1" hangingPunct="1">
              <a:buNone/>
            </a:pPr>
            <a:endParaRPr lang="en-US" b="1" dirty="0" smtClean="0">
              <a:solidFill>
                <a:srgbClr val="FF0000"/>
              </a:solidFill>
              <a:cs typeface="Times New Roman" pitchFamily="18" charset="0"/>
            </a:endParaRPr>
          </a:p>
          <a:p>
            <a:pPr marL="0" indent="0" algn="l" rtl="0" eaLnBrk="1" hangingPunct="1">
              <a:buNone/>
            </a:pPr>
            <a:r>
              <a:rPr lang="en-US" b="1" dirty="0" smtClean="0">
                <a:solidFill>
                  <a:srgbClr val="FF0000"/>
                </a:solidFill>
                <a:effectLst>
                  <a:outerShdw blurRad="38100" dist="38100" dir="2700000" algn="tl">
                    <a:srgbClr val="000000">
                      <a:alpha val="43137"/>
                    </a:srgbClr>
                  </a:outerShdw>
                </a:effectLst>
                <a:cs typeface="Times New Roman" pitchFamily="18" charset="0"/>
              </a:rPr>
              <a:t>Waxy casts</a:t>
            </a:r>
          </a:p>
          <a:p>
            <a:pPr marL="0" indent="0" algn="l" rtl="0" eaLnBrk="1" hangingPunct="1">
              <a:buNone/>
            </a:pPr>
            <a:endParaRPr lang="en-US" sz="800" dirty="0" smtClean="0">
              <a:solidFill>
                <a:srgbClr val="171FBF"/>
              </a:solidFill>
              <a:effectLst>
                <a:outerShdw blurRad="38100" dist="38100" dir="2700000" algn="tl">
                  <a:srgbClr val="000000">
                    <a:alpha val="43137"/>
                  </a:srgbClr>
                </a:outerShdw>
              </a:effectLst>
              <a:cs typeface="Arial" pitchFamily="34" charset="0"/>
            </a:endParaRPr>
          </a:p>
          <a:p>
            <a:pPr algn="l" rtl="0" eaLnBrk="1" hangingPunct="1"/>
            <a:r>
              <a:rPr lang="en-US" sz="2000" dirty="0">
                <a:solidFill>
                  <a:srgbClr val="171FBF"/>
                </a:solidFill>
                <a:cs typeface="Arial" pitchFamily="34" charset="0"/>
              </a:rPr>
              <a:t>S</a:t>
            </a:r>
            <a:r>
              <a:rPr lang="en-US" sz="2000" dirty="0" smtClean="0">
                <a:solidFill>
                  <a:srgbClr val="171FBF"/>
                </a:solidFill>
                <a:cs typeface="Arial" pitchFamily="34" charset="0"/>
              </a:rPr>
              <a:t>uggest  severe longstanding </a:t>
            </a:r>
            <a:r>
              <a:rPr lang="en-US" sz="2000" dirty="0" smtClean="0">
                <a:solidFill>
                  <a:srgbClr val="171FBF"/>
                </a:solidFill>
                <a:cs typeface="Arial" pitchFamily="34" charset="0"/>
              </a:rPr>
              <a:t>kidney disease such as </a:t>
            </a:r>
            <a:r>
              <a:rPr lang="en-US" sz="2000" dirty="0" smtClean="0">
                <a:solidFill>
                  <a:srgbClr val="171FBF"/>
                </a:solidFill>
                <a:effectLst>
                  <a:outerShdw blurRad="38100" dist="38100" dir="2700000" algn="tl">
                    <a:srgbClr val="000000">
                      <a:alpha val="43137"/>
                    </a:srgbClr>
                  </a:outerShdw>
                </a:effectLst>
                <a:cs typeface="Arial" pitchFamily="34" charset="0"/>
              </a:rPr>
              <a:t>renal </a:t>
            </a:r>
            <a:r>
              <a:rPr lang="en-US" sz="2000" dirty="0" smtClean="0">
                <a:solidFill>
                  <a:srgbClr val="171FBF"/>
                </a:solidFill>
                <a:effectLst>
                  <a:outerShdw blurRad="38100" dist="38100" dir="2700000" algn="tl">
                    <a:srgbClr val="000000">
                      <a:alpha val="43137"/>
                    </a:srgbClr>
                  </a:outerShdw>
                </a:effectLst>
                <a:cs typeface="Arial" pitchFamily="34" charset="0"/>
              </a:rPr>
              <a:t>failure (</a:t>
            </a:r>
            <a:r>
              <a:rPr lang="en-US" sz="2000" dirty="0" smtClean="0">
                <a:solidFill>
                  <a:srgbClr val="171FBF"/>
                </a:solidFill>
                <a:effectLst>
                  <a:outerShdw blurRad="38100" dist="38100" dir="2700000" algn="tl">
                    <a:srgbClr val="000000">
                      <a:alpha val="43137"/>
                    </a:srgbClr>
                  </a:outerShdw>
                </a:effectLst>
                <a:cs typeface="Arial" pitchFamily="34" charset="0"/>
              </a:rPr>
              <a:t>end stage renal disease</a:t>
            </a:r>
            <a:r>
              <a:rPr lang="en-US" sz="2000" dirty="0" smtClean="0">
                <a:solidFill>
                  <a:srgbClr val="171FBF"/>
                </a:solidFill>
                <a:effectLst>
                  <a:outerShdw blurRad="38100" dist="38100" dir="2700000" algn="tl">
                    <a:srgbClr val="000000">
                      <a:alpha val="43137"/>
                    </a:srgbClr>
                  </a:outerShdw>
                </a:effectLst>
                <a:cs typeface="Arial" pitchFamily="34" charset="0"/>
              </a:rPr>
              <a:t>)</a:t>
            </a:r>
          </a:p>
          <a:p>
            <a:pPr algn="l" rtl="0" eaLnBrk="1" hangingPunct="1"/>
            <a:r>
              <a:rPr lang="en-US" sz="2000" dirty="0" smtClean="0">
                <a:solidFill>
                  <a:srgbClr val="171FBF"/>
                </a:solidFill>
                <a:effectLst>
                  <a:outerShdw blurRad="38100" dist="38100" dir="2700000" algn="tl">
                    <a:srgbClr val="000000">
                      <a:alpha val="43137"/>
                    </a:srgbClr>
                  </a:outerShdw>
                </a:effectLst>
                <a:cs typeface="Arial" pitchFamily="34" charset="0"/>
              </a:rPr>
              <a:t>They may appear as an advanced stages of granular casts</a:t>
            </a:r>
            <a:endParaRPr lang="en-US" sz="2000" dirty="0" smtClean="0">
              <a:solidFill>
                <a:srgbClr val="171FBF"/>
              </a:solidFill>
              <a:effectLst>
                <a:outerShdw blurRad="38100" dist="38100" dir="2700000" algn="tl">
                  <a:srgbClr val="000000">
                    <a:alpha val="43137"/>
                  </a:srgbClr>
                </a:outerShdw>
              </a:effectLst>
              <a:cs typeface="Arial" pitchFamily="34" charset="0"/>
            </a:endParaRPr>
          </a:p>
          <a:p>
            <a:pPr eaLnBrk="1" hangingPunct="1"/>
            <a:endParaRPr lang="en-US" dirty="0" smtClean="0">
              <a:cs typeface="Arial" pitchFamily="34" charset="0"/>
            </a:endParaRPr>
          </a:p>
        </p:txBody>
      </p:sp>
      <p:pic>
        <p:nvPicPr>
          <p:cNvPr id="4" name="Picture 5" descr="urinecast1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72815" y="5148064"/>
            <a:ext cx="2950719" cy="35342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75346399"/>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idx="4294967295"/>
          </p:nvPr>
        </p:nvSpPr>
        <p:spPr>
          <a:xfrm>
            <a:off x="285750" y="300250"/>
            <a:ext cx="6172200" cy="1528549"/>
          </a:xfrm>
          <a:solidFill>
            <a:srgbClr val="DBEEF4"/>
          </a:solidFill>
          <a:ln cap="flat" algn="ctr">
            <a:solidFill>
              <a:schemeClr val="accent1"/>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ormAutofit fontScale="90000"/>
          </a:bodyPr>
          <a:lstStyle/>
          <a:p>
            <a:r>
              <a:rPr lang="en-US" sz="3200" b="1" dirty="0">
                <a:solidFill>
                  <a:srgbClr val="FF0000"/>
                </a:solidFill>
                <a:effectLst>
                  <a:outerShdw blurRad="38100" dist="38100" dir="2700000" algn="tl">
                    <a:srgbClr val="000000">
                      <a:alpha val="43137"/>
                    </a:srgbClr>
                  </a:outerShdw>
                </a:effectLst>
              </a:rPr>
              <a:t>MICROSCOPIC URINE EXAMINATION</a:t>
            </a:r>
            <a:r>
              <a:rPr lang="en-US" sz="3200" b="1" dirty="0" smtClean="0">
                <a:solidFill>
                  <a:srgbClr val="FF0000"/>
                </a:solidFill>
                <a:effectLst>
                  <a:outerShdw blurRad="38100" dist="38100" dir="2700000" algn="tl">
                    <a:srgbClr val="000000">
                      <a:alpha val="43137"/>
                    </a:srgbClr>
                  </a:outerShdw>
                </a:effectLst>
                <a:cs typeface="Times New Roman" pitchFamily="18" charset="0"/>
              </a:rPr>
              <a:t/>
            </a:r>
            <a:br>
              <a:rPr lang="en-US" sz="3200" b="1" dirty="0" smtClean="0">
                <a:solidFill>
                  <a:srgbClr val="FF0000"/>
                </a:solidFill>
                <a:effectLst>
                  <a:outerShdw blurRad="38100" dist="38100" dir="2700000" algn="tl">
                    <a:srgbClr val="000000">
                      <a:alpha val="43137"/>
                    </a:srgbClr>
                  </a:outerShdw>
                </a:effectLst>
                <a:cs typeface="Times New Roman" pitchFamily="18" charset="0"/>
              </a:rPr>
            </a:br>
            <a:r>
              <a:rPr lang="en-US" sz="3200" b="1" dirty="0" smtClean="0">
                <a:solidFill>
                  <a:srgbClr val="FF0000"/>
                </a:solidFill>
                <a:effectLst>
                  <a:outerShdw blurRad="38100" dist="38100" dir="2700000" algn="tl">
                    <a:srgbClr val="000000">
                      <a:alpha val="43137"/>
                    </a:srgbClr>
                  </a:outerShdw>
                </a:effectLst>
                <a:cs typeface="Times New Roman" pitchFamily="18" charset="0"/>
              </a:rPr>
              <a:t>Casts</a:t>
            </a:r>
            <a:endParaRPr lang="en-US" sz="3200" b="1" dirty="0" smtClean="0">
              <a:solidFill>
                <a:srgbClr val="FF0000"/>
              </a:solidFill>
              <a:effectLst>
                <a:outerShdw blurRad="38100" dist="38100" dir="2700000" algn="tl">
                  <a:srgbClr val="000000">
                    <a:alpha val="43137"/>
                  </a:srgbClr>
                </a:outerShdw>
              </a:effectLst>
              <a:cs typeface="Times New Roman" pitchFamily="18" charset="0"/>
            </a:endParaRPr>
          </a:p>
        </p:txBody>
      </p:sp>
      <p:sp>
        <p:nvSpPr>
          <p:cNvPr id="53251" name="Rectangle 3"/>
          <p:cNvSpPr>
            <a:spLocks noGrp="1" noChangeArrowheads="1"/>
          </p:cNvSpPr>
          <p:nvPr>
            <p:ph type="body" idx="4294967295"/>
          </p:nvPr>
        </p:nvSpPr>
        <p:spPr>
          <a:xfrm>
            <a:off x="340722" y="2244254"/>
            <a:ext cx="6112613" cy="6604000"/>
          </a:xfrm>
        </p:spPr>
        <p:txBody>
          <a:bodyPr/>
          <a:lstStyle/>
          <a:p>
            <a:pPr marL="0" indent="0" algn="l" rtl="0" eaLnBrk="1" hangingPunct="1">
              <a:buNone/>
            </a:pPr>
            <a:r>
              <a:rPr lang="en-US" b="1" dirty="0" smtClean="0">
                <a:solidFill>
                  <a:srgbClr val="FF0000"/>
                </a:solidFill>
                <a:effectLst>
                  <a:outerShdw blurRad="38100" dist="38100" dir="2700000" algn="tl">
                    <a:srgbClr val="000000">
                      <a:alpha val="43137"/>
                    </a:srgbClr>
                  </a:outerShdw>
                </a:effectLst>
                <a:cs typeface="Times New Roman" pitchFamily="18" charset="0"/>
              </a:rPr>
              <a:t>Fatty casts</a:t>
            </a:r>
          </a:p>
          <a:p>
            <a:pPr marL="0" indent="0" algn="l" rtl="0" eaLnBrk="1" hangingPunct="1">
              <a:buNone/>
            </a:pPr>
            <a:endParaRPr lang="en-US" sz="800" dirty="0" smtClean="0">
              <a:solidFill>
                <a:srgbClr val="171FBF"/>
              </a:solidFill>
              <a:cs typeface="Arial" pitchFamily="34" charset="0"/>
            </a:endParaRPr>
          </a:p>
          <a:p>
            <a:pPr marL="0" indent="0" algn="l" rtl="0" eaLnBrk="1" hangingPunct="1">
              <a:buNone/>
            </a:pPr>
            <a:r>
              <a:rPr lang="en-US" sz="1800" dirty="0" smtClean="0">
                <a:solidFill>
                  <a:srgbClr val="171FBF"/>
                </a:solidFill>
                <a:cs typeface="Arial" pitchFamily="34" charset="0"/>
              </a:rPr>
              <a:t>Formed </a:t>
            </a:r>
            <a:r>
              <a:rPr lang="en-US" sz="1800" dirty="0" smtClean="0">
                <a:solidFill>
                  <a:srgbClr val="171FBF"/>
                </a:solidFill>
                <a:cs typeface="Arial" pitchFamily="34" charset="0"/>
              </a:rPr>
              <a:t>by the breakdown of lipid-rich epithelial cells, these are </a:t>
            </a:r>
            <a:r>
              <a:rPr lang="en-US" sz="1800" dirty="0" smtClean="0">
                <a:solidFill>
                  <a:srgbClr val="171FBF"/>
                </a:solidFill>
                <a:effectLst>
                  <a:outerShdw blurRad="38100" dist="38100" dir="2700000" algn="tl">
                    <a:srgbClr val="000000">
                      <a:alpha val="43137"/>
                    </a:srgbClr>
                  </a:outerShdw>
                </a:effectLst>
                <a:cs typeface="Arial" pitchFamily="34" charset="0"/>
              </a:rPr>
              <a:t>hyaline casts with fat globule </a:t>
            </a:r>
            <a:r>
              <a:rPr lang="en-US" sz="1800" dirty="0" smtClean="0">
                <a:solidFill>
                  <a:srgbClr val="171FBF"/>
                </a:solidFill>
                <a:effectLst>
                  <a:outerShdw blurRad="38100" dist="38100" dir="2700000" algn="tl">
                    <a:srgbClr val="000000">
                      <a:alpha val="43137"/>
                    </a:srgbClr>
                  </a:outerShdw>
                </a:effectLst>
                <a:cs typeface="Arial" pitchFamily="34" charset="0"/>
              </a:rPr>
              <a:t>inclusions</a:t>
            </a:r>
          </a:p>
          <a:p>
            <a:pPr marL="0" indent="0" algn="l" rtl="0" eaLnBrk="1" hangingPunct="1">
              <a:buNone/>
            </a:pPr>
            <a:endParaRPr lang="en-US" sz="1800" dirty="0" smtClean="0">
              <a:solidFill>
                <a:srgbClr val="171FBF"/>
              </a:solidFill>
              <a:cs typeface="Arial" pitchFamily="34" charset="0"/>
            </a:endParaRPr>
          </a:p>
          <a:p>
            <a:pPr algn="l" rtl="0" eaLnBrk="1" hangingPunct="1">
              <a:buFont typeface="Arial" pitchFamily="34" charset="0"/>
              <a:buNone/>
            </a:pPr>
            <a:r>
              <a:rPr lang="en-US" sz="1800" dirty="0" smtClean="0">
                <a:solidFill>
                  <a:srgbClr val="171FBF"/>
                </a:solidFill>
                <a:effectLst>
                  <a:outerShdw blurRad="38100" dist="38100" dir="2700000" algn="tl">
                    <a:srgbClr val="000000">
                      <a:alpha val="43137"/>
                    </a:srgbClr>
                  </a:outerShdw>
                </a:effectLst>
                <a:cs typeface="Arial" pitchFamily="34" charset="0"/>
              </a:rPr>
              <a:t>They can be </a:t>
            </a:r>
            <a:r>
              <a:rPr lang="en-US" sz="1800" dirty="0" smtClean="0">
                <a:solidFill>
                  <a:srgbClr val="171FBF"/>
                </a:solidFill>
                <a:effectLst>
                  <a:outerShdw blurRad="38100" dist="38100" dir="2700000" algn="tl">
                    <a:srgbClr val="000000">
                      <a:alpha val="43137"/>
                    </a:srgbClr>
                  </a:outerShdw>
                </a:effectLst>
                <a:cs typeface="Arial" pitchFamily="34" charset="0"/>
              </a:rPr>
              <a:t>present in: </a:t>
            </a:r>
          </a:p>
          <a:p>
            <a:pPr algn="l" rtl="0" eaLnBrk="1" hangingPunct="1"/>
            <a:r>
              <a:rPr lang="en-US" sz="1800" dirty="0" smtClean="0">
                <a:solidFill>
                  <a:srgbClr val="171FBF"/>
                </a:solidFill>
                <a:effectLst>
                  <a:outerShdw blurRad="38100" dist="38100" dir="2700000" algn="tl">
                    <a:srgbClr val="000000">
                      <a:alpha val="43137"/>
                    </a:srgbClr>
                  </a:outerShdw>
                </a:effectLst>
                <a:cs typeface="Arial" pitchFamily="34" charset="0"/>
              </a:rPr>
              <a:t>Nephrotic syndrome </a:t>
            </a:r>
            <a:r>
              <a:rPr lang="en-US" sz="1800" dirty="0" smtClean="0">
                <a:solidFill>
                  <a:srgbClr val="171FBF"/>
                </a:solidFill>
                <a:cs typeface="Arial" pitchFamily="34" charset="0"/>
              </a:rPr>
              <a:t>(due to cholesterol increase in urine)</a:t>
            </a:r>
            <a:endParaRPr lang="en-US" sz="1800" dirty="0" smtClean="0">
              <a:solidFill>
                <a:srgbClr val="171FBF"/>
              </a:solidFill>
              <a:cs typeface="Arial" pitchFamily="34" charset="0"/>
            </a:endParaRPr>
          </a:p>
          <a:p>
            <a:pPr algn="l" rtl="0" eaLnBrk="1" hangingPunct="1"/>
            <a:r>
              <a:rPr lang="en-US" sz="1800" dirty="0">
                <a:solidFill>
                  <a:srgbClr val="171FBF"/>
                </a:solidFill>
                <a:effectLst>
                  <a:outerShdw blurRad="38100" dist="38100" dir="2700000" algn="tl">
                    <a:srgbClr val="000000">
                      <a:alpha val="43137"/>
                    </a:srgbClr>
                  </a:outerShdw>
                </a:effectLst>
                <a:cs typeface="Arial" pitchFamily="34" charset="0"/>
              </a:rPr>
              <a:t>D</a:t>
            </a:r>
            <a:r>
              <a:rPr lang="en-US" sz="1800" dirty="0" smtClean="0">
                <a:solidFill>
                  <a:srgbClr val="171FBF"/>
                </a:solidFill>
                <a:effectLst>
                  <a:outerShdw blurRad="38100" dist="38100" dir="2700000" algn="tl">
                    <a:srgbClr val="000000">
                      <a:alpha val="43137"/>
                    </a:srgbClr>
                  </a:outerShdw>
                </a:effectLst>
                <a:cs typeface="Arial" pitchFamily="34" charset="0"/>
              </a:rPr>
              <a:t>iabetic </a:t>
            </a:r>
            <a:r>
              <a:rPr lang="en-US" sz="1800" dirty="0" smtClean="0">
                <a:solidFill>
                  <a:srgbClr val="171FBF"/>
                </a:solidFill>
                <a:effectLst>
                  <a:outerShdw blurRad="38100" dist="38100" dir="2700000" algn="tl">
                    <a:srgbClr val="000000">
                      <a:alpha val="43137"/>
                    </a:srgbClr>
                  </a:outerShdw>
                </a:effectLst>
                <a:cs typeface="Arial" pitchFamily="34" charset="0"/>
              </a:rPr>
              <a:t>or lupus </a:t>
            </a:r>
            <a:r>
              <a:rPr lang="en-US" sz="1800" dirty="0" smtClean="0">
                <a:solidFill>
                  <a:srgbClr val="171FBF"/>
                </a:solidFill>
                <a:effectLst>
                  <a:outerShdw blurRad="38100" dist="38100" dir="2700000" algn="tl">
                    <a:srgbClr val="000000">
                      <a:alpha val="43137"/>
                    </a:srgbClr>
                  </a:outerShdw>
                </a:effectLst>
                <a:cs typeface="Arial" pitchFamily="34" charset="0"/>
              </a:rPr>
              <a:t>nephropathy</a:t>
            </a:r>
            <a:endParaRPr lang="en-US" sz="1800" dirty="0" smtClean="0">
              <a:solidFill>
                <a:srgbClr val="171FBF"/>
              </a:solidFill>
              <a:effectLst>
                <a:outerShdw blurRad="38100" dist="38100" dir="2700000" algn="tl">
                  <a:srgbClr val="000000">
                    <a:alpha val="43137"/>
                  </a:srgbClr>
                </a:outerShdw>
              </a:effectLst>
              <a:cs typeface="Arial" pitchFamily="34" charset="0"/>
            </a:endParaRPr>
          </a:p>
          <a:p>
            <a:pPr algn="l" rtl="0" eaLnBrk="1" hangingPunct="1"/>
            <a:r>
              <a:rPr lang="en-US" sz="1800" dirty="0" smtClean="0">
                <a:solidFill>
                  <a:srgbClr val="171FBF"/>
                </a:solidFill>
                <a:effectLst>
                  <a:outerShdw blurRad="38100" dist="38100" dir="2700000" algn="tl">
                    <a:srgbClr val="000000">
                      <a:alpha val="43137"/>
                    </a:srgbClr>
                  </a:outerShdw>
                </a:effectLst>
                <a:cs typeface="Arial" pitchFamily="34" charset="0"/>
              </a:rPr>
              <a:t>Acute tubular </a:t>
            </a:r>
            <a:r>
              <a:rPr lang="en-US" sz="1800" dirty="0" smtClean="0">
                <a:solidFill>
                  <a:srgbClr val="171FBF"/>
                </a:solidFill>
                <a:effectLst>
                  <a:outerShdw blurRad="38100" dist="38100" dir="2700000" algn="tl">
                    <a:srgbClr val="000000">
                      <a:alpha val="43137"/>
                    </a:srgbClr>
                  </a:outerShdw>
                </a:effectLst>
                <a:cs typeface="Arial" pitchFamily="34" charset="0"/>
              </a:rPr>
              <a:t>necrosis </a:t>
            </a:r>
            <a:r>
              <a:rPr lang="en-US" sz="1800" dirty="0" smtClean="0">
                <a:solidFill>
                  <a:srgbClr val="171FBF"/>
                </a:solidFill>
                <a:cs typeface="Arial" pitchFamily="34" charset="0"/>
              </a:rPr>
              <a:t>(damage of tubular cells with release of fat contents into hyaline casts)</a:t>
            </a:r>
            <a:endParaRPr lang="en-US" sz="1800" dirty="0" smtClean="0">
              <a:solidFill>
                <a:srgbClr val="171FBF"/>
              </a:solidFill>
              <a:cs typeface="Arial" pitchFamily="34" charset="0"/>
            </a:endParaRPr>
          </a:p>
          <a:p>
            <a:pPr eaLnBrk="1" hangingPunct="1">
              <a:buFont typeface="Arial" pitchFamily="34" charset="0"/>
              <a:buNone/>
            </a:pPr>
            <a:endParaRPr lang="en-US" sz="1800" dirty="0" smtClean="0">
              <a:solidFill>
                <a:srgbClr val="171FBF"/>
              </a:solidFill>
              <a:cs typeface="Arial" pitchFamily="34" charset="0"/>
            </a:endParaRPr>
          </a:p>
          <a:p>
            <a:pPr eaLnBrk="1" hangingPunct="1"/>
            <a:endParaRPr lang="en-US" dirty="0" smtClean="0">
              <a:cs typeface="Arial" pitchFamily="34" charset="0"/>
            </a:endParaRPr>
          </a:p>
        </p:txBody>
      </p:sp>
      <p:pic>
        <p:nvPicPr>
          <p:cNvPr id="4" name="Picture 5" descr="urinecast1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0888" y="5724128"/>
            <a:ext cx="2350577" cy="28078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76539129"/>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1"/>
          <p:cNvSpPr>
            <a:spLocks noChangeArrowheads="1"/>
          </p:cNvSpPr>
          <p:nvPr/>
        </p:nvSpPr>
        <p:spPr bwMode="auto">
          <a:xfrm>
            <a:off x="283299" y="2615009"/>
            <a:ext cx="6336704" cy="2246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l" rtl="0"/>
            <a:r>
              <a:rPr lang="en-US" sz="3200" b="1" dirty="0" smtClean="0">
                <a:solidFill>
                  <a:srgbClr val="FF0000"/>
                </a:solidFill>
                <a:effectLst>
                  <a:outerShdw blurRad="38100" dist="38100" dir="2700000" algn="tl">
                    <a:srgbClr val="000000">
                      <a:alpha val="43137"/>
                    </a:srgbClr>
                  </a:outerShdw>
                </a:effectLst>
                <a:latin typeface="Calibri" pitchFamily="34" charset="0"/>
              </a:rPr>
              <a:t>Red Blood Cells Casts</a:t>
            </a:r>
          </a:p>
          <a:p>
            <a:pPr rtl="1"/>
            <a:endParaRPr lang="en-US" dirty="0" smtClean="0">
              <a:solidFill>
                <a:srgbClr val="171FBF"/>
              </a:solidFill>
              <a:latin typeface="Calibri" pitchFamily="34" charset="0"/>
            </a:endParaRPr>
          </a:p>
          <a:p>
            <a:pPr algn="l" rtl="0"/>
            <a:r>
              <a:rPr lang="en-US" dirty="0" smtClean="0">
                <a:solidFill>
                  <a:srgbClr val="171FBF"/>
                </a:solidFill>
                <a:latin typeface="Calibri" pitchFamily="34" charset="0"/>
              </a:rPr>
              <a:t>Red </a:t>
            </a:r>
            <a:r>
              <a:rPr lang="en-US" dirty="0">
                <a:solidFill>
                  <a:srgbClr val="171FBF"/>
                </a:solidFill>
                <a:latin typeface="Calibri" pitchFamily="34" charset="0"/>
              </a:rPr>
              <a:t>blood cells may stick together and form red blood cell casts. </a:t>
            </a:r>
            <a:endParaRPr lang="en-US" dirty="0" smtClean="0">
              <a:solidFill>
                <a:srgbClr val="171FBF"/>
              </a:solidFill>
              <a:latin typeface="Calibri" pitchFamily="34" charset="0"/>
            </a:endParaRPr>
          </a:p>
          <a:p>
            <a:pPr algn="l" rtl="0"/>
            <a:endParaRPr lang="en-US" dirty="0" smtClean="0">
              <a:solidFill>
                <a:srgbClr val="171FBF"/>
              </a:solidFill>
              <a:latin typeface="Calibri" pitchFamily="34" charset="0"/>
            </a:endParaRPr>
          </a:p>
          <a:p>
            <a:pPr algn="l" rtl="0"/>
            <a:r>
              <a:rPr lang="en-US" dirty="0" smtClean="0">
                <a:solidFill>
                  <a:srgbClr val="171FBF"/>
                </a:solidFill>
                <a:latin typeface="Calibri" pitchFamily="34" charset="0"/>
              </a:rPr>
              <a:t>RBCs casts </a:t>
            </a:r>
            <a:r>
              <a:rPr lang="en-US" dirty="0">
                <a:solidFill>
                  <a:srgbClr val="171FBF"/>
                </a:solidFill>
                <a:latin typeface="Calibri" pitchFamily="34" charset="0"/>
              </a:rPr>
              <a:t>are indicative </a:t>
            </a:r>
            <a:r>
              <a:rPr lang="en-US" dirty="0" smtClean="0">
                <a:solidFill>
                  <a:srgbClr val="171FBF"/>
                </a:solidFill>
                <a:latin typeface="Calibri" pitchFamily="34" charset="0"/>
              </a:rPr>
              <a:t>of:</a:t>
            </a:r>
          </a:p>
          <a:p>
            <a:pPr algn="l" rtl="0"/>
            <a:r>
              <a:rPr lang="en-US" b="1" dirty="0" smtClean="0">
                <a:solidFill>
                  <a:srgbClr val="171FBF"/>
                </a:solidFill>
                <a:effectLst>
                  <a:outerShdw blurRad="38100" dist="38100" dir="2700000" algn="tl">
                    <a:srgbClr val="000000">
                      <a:alpha val="43137"/>
                    </a:srgbClr>
                  </a:outerShdw>
                </a:effectLst>
                <a:latin typeface="Calibri" pitchFamily="34" charset="0"/>
              </a:rPr>
              <a:t>1- Glomerulonephritis</a:t>
            </a:r>
            <a:r>
              <a:rPr lang="en-US" dirty="0" smtClean="0">
                <a:solidFill>
                  <a:srgbClr val="171FBF"/>
                </a:solidFill>
                <a:effectLst>
                  <a:outerShdw blurRad="38100" dist="38100" dir="2700000" algn="tl">
                    <a:srgbClr val="000000">
                      <a:alpha val="43137"/>
                    </a:srgbClr>
                  </a:outerShdw>
                </a:effectLst>
                <a:latin typeface="Calibri" pitchFamily="34" charset="0"/>
              </a:rPr>
              <a:t> </a:t>
            </a:r>
            <a:r>
              <a:rPr lang="en-US" dirty="0" smtClean="0">
                <a:solidFill>
                  <a:srgbClr val="171FBF"/>
                </a:solidFill>
                <a:latin typeface="Calibri" pitchFamily="34" charset="0"/>
              </a:rPr>
              <a:t>with </a:t>
            </a:r>
            <a:r>
              <a:rPr lang="en-US" dirty="0">
                <a:solidFill>
                  <a:srgbClr val="171FBF"/>
                </a:solidFill>
                <a:latin typeface="Calibri" pitchFamily="34" charset="0"/>
              </a:rPr>
              <a:t>leakage of RBC's from </a:t>
            </a:r>
            <a:r>
              <a:rPr lang="en-US" dirty="0" smtClean="0">
                <a:solidFill>
                  <a:srgbClr val="171FBF"/>
                </a:solidFill>
                <a:latin typeface="Calibri" pitchFamily="34" charset="0"/>
              </a:rPr>
              <a:t>glomeruli </a:t>
            </a:r>
            <a:endParaRPr lang="en-US" dirty="0">
              <a:solidFill>
                <a:srgbClr val="171FBF"/>
              </a:solidFill>
              <a:latin typeface="Calibri" pitchFamily="34" charset="0"/>
            </a:endParaRPr>
          </a:p>
          <a:p>
            <a:pPr algn="l" rtl="0"/>
            <a:r>
              <a:rPr lang="en-US" b="1" dirty="0" smtClean="0">
                <a:solidFill>
                  <a:srgbClr val="171FBF"/>
                </a:solidFill>
                <a:latin typeface="Calibri" pitchFamily="34" charset="0"/>
              </a:rPr>
              <a:t>2-</a:t>
            </a:r>
            <a:r>
              <a:rPr lang="en-US" b="1" i="1" dirty="0" smtClean="0">
                <a:solidFill>
                  <a:srgbClr val="171FBF"/>
                </a:solidFill>
                <a:latin typeface="Calibri" pitchFamily="34" charset="0"/>
              </a:rPr>
              <a:t> </a:t>
            </a:r>
            <a:r>
              <a:rPr lang="en-US" b="1" dirty="0" smtClean="0">
                <a:solidFill>
                  <a:srgbClr val="171FBF"/>
                </a:solidFill>
                <a:effectLst>
                  <a:outerShdw blurRad="38100" dist="38100" dir="2700000" algn="tl">
                    <a:srgbClr val="000000">
                      <a:alpha val="43137"/>
                    </a:srgbClr>
                  </a:outerShdw>
                </a:effectLst>
                <a:latin typeface="Calibri" pitchFamily="34" charset="0"/>
              </a:rPr>
              <a:t>Severe </a:t>
            </a:r>
            <a:r>
              <a:rPr lang="en-US" b="1" dirty="0">
                <a:solidFill>
                  <a:srgbClr val="171FBF"/>
                </a:solidFill>
                <a:effectLst>
                  <a:outerShdw blurRad="38100" dist="38100" dir="2700000" algn="tl">
                    <a:srgbClr val="000000">
                      <a:alpha val="43137"/>
                    </a:srgbClr>
                  </a:outerShdw>
                </a:effectLst>
                <a:latin typeface="Calibri" pitchFamily="34" charset="0"/>
              </a:rPr>
              <a:t>tubular damage</a:t>
            </a:r>
          </a:p>
        </p:txBody>
      </p:sp>
      <p:pic>
        <p:nvPicPr>
          <p:cNvPr id="4" name="Picture 17" descr="http://library.med.utah.edu/WebPath/TUTORIAL/URINE/URINE06.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28800" y="4673375"/>
            <a:ext cx="3086100" cy="219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3" descr="RBCsCas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62572" y="7092280"/>
            <a:ext cx="2952328" cy="152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2"/>
          <p:cNvSpPr txBox="1">
            <a:spLocks noChangeArrowheads="1"/>
          </p:cNvSpPr>
          <p:nvPr/>
        </p:nvSpPr>
        <p:spPr bwMode="auto">
          <a:xfrm>
            <a:off x="251323" y="434309"/>
            <a:ext cx="6172200" cy="1524000"/>
          </a:xfrm>
          <a:prstGeom prst="rect">
            <a:avLst/>
          </a:prstGeom>
          <a:solidFill>
            <a:srgbClr val="DBEEF4"/>
          </a:solidFill>
          <a:ln cap="flat" algn="ctr">
            <a:solidFill>
              <a:schemeClr val="accent1"/>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ctr" anchorCtr="0" compatLnSpc="1">
            <a:prstTxWarp prst="textNoShape">
              <a:avLst/>
            </a:prstTxWarp>
          </a:bodyPr>
          <a:lstStyle>
            <a:lvl1pPr algn="ctr" rtl="1" eaLnBrk="0" fontAlgn="base" hangingPunct="0">
              <a:spcBef>
                <a:spcPct val="0"/>
              </a:spcBef>
              <a:spcAft>
                <a:spcPct val="0"/>
              </a:spcAft>
              <a:defRPr sz="4400" kern="1200">
                <a:solidFill>
                  <a:schemeClr val="tx1"/>
                </a:solidFill>
                <a:latin typeface="+mj-lt"/>
                <a:ea typeface="+mj-ea"/>
                <a:cs typeface="+mj-cs"/>
              </a:defRPr>
            </a:lvl1pPr>
            <a:lvl2pPr algn="ctr" rtl="1" eaLnBrk="0" fontAlgn="base" hangingPunct="0">
              <a:spcBef>
                <a:spcPct val="0"/>
              </a:spcBef>
              <a:spcAft>
                <a:spcPct val="0"/>
              </a:spcAft>
              <a:defRPr sz="4400">
                <a:solidFill>
                  <a:schemeClr val="tx1"/>
                </a:solidFill>
                <a:latin typeface="Calibri" pitchFamily="34" charset="0"/>
                <a:cs typeface="Times New Roman" pitchFamily="18" charset="0"/>
              </a:defRPr>
            </a:lvl2pPr>
            <a:lvl3pPr algn="ctr" rtl="1" eaLnBrk="0" fontAlgn="base" hangingPunct="0">
              <a:spcBef>
                <a:spcPct val="0"/>
              </a:spcBef>
              <a:spcAft>
                <a:spcPct val="0"/>
              </a:spcAft>
              <a:defRPr sz="4400">
                <a:solidFill>
                  <a:schemeClr val="tx1"/>
                </a:solidFill>
                <a:latin typeface="Calibri" pitchFamily="34" charset="0"/>
                <a:cs typeface="Times New Roman" pitchFamily="18" charset="0"/>
              </a:defRPr>
            </a:lvl3pPr>
            <a:lvl4pPr algn="ctr" rtl="1" eaLnBrk="0" fontAlgn="base" hangingPunct="0">
              <a:spcBef>
                <a:spcPct val="0"/>
              </a:spcBef>
              <a:spcAft>
                <a:spcPct val="0"/>
              </a:spcAft>
              <a:defRPr sz="4400">
                <a:solidFill>
                  <a:schemeClr val="tx1"/>
                </a:solidFill>
                <a:latin typeface="Calibri" pitchFamily="34" charset="0"/>
                <a:cs typeface="Times New Roman" pitchFamily="18" charset="0"/>
              </a:defRPr>
            </a:lvl4pPr>
            <a:lvl5pPr algn="ctr" rtl="1" eaLnBrk="0" fontAlgn="base" hangingPunct="0">
              <a:spcBef>
                <a:spcPct val="0"/>
              </a:spcBef>
              <a:spcAft>
                <a:spcPct val="0"/>
              </a:spcAft>
              <a:defRPr sz="4400">
                <a:solidFill>
                  <a:schemeClr val="tx1"/>
                </a:solidFill>
                <a:latin typeface="Calibri" pitchFamily="34" charset="0"/>
                <a:cs typeface="Times New Roman" pitchFamily="18" charset="0"/>
              </a:defRPr>
            </a:lvl5pPr>
            <a:lvl6pPr marL="457200" algn="ctr" rtl="1" fontAlgn="base">
              <a:spcBef>
                <a:spcPct val="0"/>
              </a:spcBef>
              <a:spcAft>
                <a:spcPct val="0"/>
              </a:spcAft>
              <a:defRPr sz="4400">
                <a:solidFill>
                  <a:schemeClr val="tx1"/>
                </a:solidFill>
                <a:latin typeface="Calibri" pitchFamily="34" charset="0"/>
                <a:cs typeface="Times New Roman" pitchFamily="18" charset="0"/>
              </a:defRPr>
            </a:lvl6pPr>
            <a:lvl7pPr marL="914400" algn="ctr" rtl="1" fontAlgn="base">
              <a:spcBef>
                <a:spcPct val="0"/>
              </a:spcBef>
              <a:spcAft>
                <a:spcPct val="0"/>
              </a:spcAft>
              <a:defRPr sz="4400">
                <a:solidFill>
                  <a:schemeClr val="tx1"/>
                </a:solidFill>
                <a:latin typeface="Calibri" pitchFamily="34" charset="0"/>
                <a:cs typeface="Times New Roman" pitchFamily="18" charset="0"/>
              </a:defRPr>
            </a:lvl7pPr>
            <a:lvl8pPr marL="1371600" algn="ctr" rtl="1" fontAlgn="base">
              <a:spcBef>
                <a:spcPct val="0"/>
              </a:spcBef>
              <a:spcAft>
                <a:spcPct val="0"/>
              </a:spcAft>
              <a:defRPr sz="4400">
                <a:solidFill>
                  <a:schemeClr val="tx1"/>
                </a:solidFill>
                <a:latin typeface="Calibri" pitchFamily="34" charset="0"/>
                <a:cs typeface="Times New Roman" pitchFamily="18" charset="0"/>
              </a:defRPr>
            </a:lvl8pPr>
            <a:lvl9pPr marL="1828800" algn="ctr" rtl="1" fontAlgn="base">
              <a:spcBef>
                <a:spcPct val="0"/>
              </a:spcBef>
              <a:spcAft>
                <a:spcPct val="0"/>
              </a:spcAft>
              <a:defRPr sz="4400">
                <a:solidFill>
                  <a:schemeClr val="tx1"/>
                </a:solidFill>
                <a:latin typeface="Calibri" pitchFamily="34" charset="0"/>
                <a:cs typeface="Times New Roman" pitchFamily="18" charset="0"/>
              </a:defRPr>
            </a:lvl9pPr>
          </a:lstStyle>
          <a:p>
            <a:pPr eaLnBrk="1" hangingPunct="1"/>
            <a:endParaRPr lang="en-US" sz="2800" b="1" dirty="0" smtClean="0">
              <a:solidFill>
                <a:srgbClr val="FF0000"/>
              </a:solidFill>
              <a:effectLst>
                <a:outerShdw blurRad="38100" dist="38100" dir="2700000" algn="tl">
                  <a:srgbClr val="000000">
                    <a:alpha val="43137"/>
                  </a:srgbClr>
                </a:outerShdw>
              </a:effectLst>
            </a:endParaRPr>
          </a:p>
          <a:p>
            <a:pPr eaLnBrk="1" hangingPunct="1"/>
            <a:r>
              <a:rPr lang="en-US" sz="2800" b="1" dirty="0" smtClean="0">
                <a:solidFill>
                  <a:srgbClr val="FF0000"/>
                </a:solidFill>
                <a:effectLst>
                  <a:outerShdw blurRad="38100" dist="38100" dir="2700000" algn="tl">
                    <a:srgbClr val="000000">
                      <a:alpha val="43137"/>
                    </a:srgbClr>
                  </a:outerShdw>
                </a:effectLst>
              </a:rPr>
              <a:t>MICROSCOPIC </a:t>
            </a:r>
            <a:r>
              <a:rPr lang="en-US" sz="2800" b="1" dirty="0">
                <a:solidFill>
                  <a:srgbClr val="FF0000"/>
                </a:solidFill>
                <a:effectLst>
                  <a:outerShdw blurRad="38100" dist="38100" dir="2700000" algn="tl">
                    <a:srgbClr val="000000">
                      <a:alpha val="43137"/>
                    </a:srgbClr>
                  </a:outerShdw>
                </a:effectLst>
              </a:rPr>
              <a:t>URINE EXAMINATION</a:t>
            </a:r>
            <a:endParaRPr lang="en-US" sz="2800" b="1" dirty="0" smtClean="0">
              <a:solidFill>
                <a:srgbClr val="FF0000"/>
              </a:solidFill>
              <a:effectLst>
                <a:outerShdw blurRad="38100" dist="38100" dir="2700000" algn="tl">
                  <a:srgbClr val="000000">
                    <a:alpha val="43137"/>
                  </a:srgbClr>
                </a:outerShdw>
              </a:effectLst>
              <a:cs typeface="Times New Roman" pitchFamily="18" charset="0"/>
            </a:endParaRPr>
          </a:p>
          <a:p>
            <a:pPr eaLnBrk="1" hangingPunct="1"/>
            <a:r>
              <a:rPr lang="en-US" sz="3200" b="1" dirty="0" smtClean="0">
                <a:solidFill>
                  <a:srgbClr val="FF0000"/>
                </a:solidFill>
                <a:effectLst>
                  <a:outerShdw blurRad="38100" dist="38100" dir="2700000" algn="tl">
                    <a:srgbClr val="000000">
                      <a:alpha val="43137"/>
                    </a:srgbClr>
                  </a:outerShdw>
                </a:effectLst>
                <a:cs typeface="Times New Roman" pitchFamily="18" charset="0"/>
              </a:rPr>
              <a:t>Casts</a:t>
            </a:r>
          </a:p>
          <a:p>
            <a:pPr eaLnBrk="1" hangingPunct="1"/>
            <a:r>
              <a:rPr lang="en-US" sz="3200" b="1" u="sng" dirty="0">
                <a:solidFill>
                  <a:srgbClr val="FF0000"/>
                </a:solidFill>
                <a:effectLst>
                  <a:outerShdw blurRad="38100" dist="38100" dir="2700000" algn="tl">
                    <a:srgbClr val="000000">
                      <a:alpha val="43137"/>
                    </a:srgbClr>
                  </a:outerShdw>
                </a:effectLst>
                <a:latin typeface="Calibri" pitchFamily="34" charset="0"/>
              </a:rPr>
              <a:t>Red Blood Cells Casts</a:t>
            </a:r>
          </a:p>
          <a:p>
            <a:pPr eaLnBrk="1" hangingPunct="1"/>
            <a:endParaRPr lang="en-US" sz="3200" b="1" dirty="0" smtClean="0">
              <a:solidFill>
                <a:srgbClr val="FF0000"/>
              </a:solidFill>
              <a:effectLst>
                <a:outerShdw blurRad="38100" dist="38100" dir="2700000" algn="tl">
                  <a:srgbClr val="000000">
                    <a:alpha val="43137"/>
                  </a:srgbClr>
                </a:outerShdw>
              </a:effectLst>
              <a:cs typeface="Times New Roman" pitchFamily="18" charset="0"/>
            </a:endParaRPr>
          </a:p>
        </p:txBody>
      </p:sp>
    </p:spTree>
    <p:extLst>
      <p:ext uri="{BB962C8B-B14F-4D97-AF65-F5344CB8AC3E}">
        <p14:creationId xmlns:p14="http://schemas.microsoft.com/office/powerpoint/2010/main" val="2774196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4" name="Picture 18" descr="http://library.med.utah.edu/WebPath/TUTORIAL/URINE/URINE05.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5133" y="5796136"/>
            <a:ext cx="2580379" cy="1837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2"/>
          <p:cNvSpPr txBox="1">
            <a:spLocks noChangeArrowheads="1"/>
          </p:cNvSpPr>
          <p:nvPr/>
        </p:nvSpPr>
        <p:spPr bwMode="auto">
          <a:xfrm>
            <a:off x="553507" y="2850773"/>
            <a:ext cx="5829300" cy="2708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l" rtl="0" eaLnBrk="1" hangingPunct="1"/>
            <a:r>
              <a:rPr lang="en-US" sz="3200" b="1" dirty="0" smtClean="0">
                <a:solidFill>
                  <a:srgbClr val="FF0000"/>
                </a:solidFill>
                <a:effectLst>
                  <a:outerShdw blurRad="38100" dist="38100" dir="2700000" algn="tl">
                    <a:srgbClr val="000000">
                      <a:alpha val="43137"/>
                    </a:srgbClr>
                  </a:outerShdw>
                </a:effectLst>
                <a:latin typeface="Calibri" pitchFamily="34" charset="0"/>
              </a:rPr>
              <a:t>White </a:t>
            </a:r>
            <a:r>
              <a:rPr lang="en-US" sz="3200" b="1" dirty="0">
                <a:solidFill>
                  <a:srgbClr val="FF0000"/>
                </a:solidFill>
                <a:effectLst>
                  <a:outerShdw blurRad="38100" dist="38100" dir="2700000" algn="tl">
                    <a:srgbClr val="000000">
                      <a:alpha val="43137"/>
                    </a:srgbClr>
                  </a:outerShdw>
                </a:effectLst>
                <a:latin typeface="Calibri" pitchFamily="34" charset="0"/>
              </a:rPr>
              <a:t>blood cell </a:t>
            </a:r>
            <a:r>
              <a:rPr lang="en-US" sz="3200" b="1" dirty="0" smtClean="0">
                <a:solidFill>
                  <a:srgbClr val="FF0000"/>
                </a:solidFill>
                <a:effectLst>
                  <a:outerShdw blurRad="38100" dist="38100" dir="2700000" algn="tl">
                    <a:srgbClr val="000000">
                      <a:alpha val="43137"/>
                    </a:srgbClr>
                  </a:outerShdw>
                </a:effectLst>
                <a:latin typeface="Calibri" pitchFamily="34" charset="0"/>
              </a:rPr>
              <a:t>casts</a:t>
            </a:r>
          </a:p>
          <a:p>
            <a:pPr algn="l" rtl="0" eaLnBrk="1" hangingPunct="1"/>
            <a:endParaRPr lang="en-US" sz="2400" dirty="0" smtClean="0">
              <a:solidFill>
                <a:srgbClr val="171FBF"/>
              </a:solidFill>
              <a:latin typeface="Calibri" pitchFamily="34" charset="0"/>
            </a:endParaRPr>
          </a:p>
          <a:p>
            <a:pPr algn="l" rtl="0" eaLnBrk="1" hangingPunct="1"/>
            <a:r>
              <a:rPr lang="en-US" dirty="0" smtClean="0">
                <a:solidFill>
                  <a:srgbClr val="171FBF"/>
                </a:solidFill>
                <a:latin typeface="Calibri" pitchFamily="34" charset="0"/>
              </a:rPr>
              <a:t>I</a:t>
            </a:r>
            <a:r>
              <a:rPr lang="en-US" dirty="0" smtClean="0">
                <a:solidFill>
                  <a:srgbClr val="171FBF"/>
                </a:solidFill>
                <a:latin typeface="Calibri" pitchFamily="34" charset="0"/>
              </a:rPr>
              <a:t>ndicate inflammation of the </a:t>
            </a:r>
            <a:r>
              <a:rPr lang="en-US" u="sng" dirty="0" smtClean="0">
                <a:solidFill>
                  <a:srgbClr val="171FBF"/>
                </a:solidFill>
                <a:effectLst>
                  <a:outerShdw blurRad="38100" dist="38100" dir="2700000" algn="tl">
                    <a:srgbClr val="000000">
                      <a:alpha val="43137"/>
                    </a:srgbClr>
                  </a:outerShdw>
                </a:effectLst>
                <a:latin typeface="Calibri" pitchFamily="34" charset="0"/>
              </a:rPr>
              <a:t>kidney</a:t>
            </a:r>
            <a:r>
              <a:rPr lang="en-US" dirty="0" smtClean="0">
                <a:solidFill>
                  <a:srgbClr val="171FBF"/>
                </a:solidFill>
                <a:latin typeface="Calibri" pitchFamily="34" charset="0"/>
              </a:rPr>
              <a:t> as such casts will not form except in the kidney</a:t>
            </a:r>
            <a:endParaRPr lang="en-US" dirty="0" smtClean="0">
              <a:solidFill>
                <a:srgbClr val="171FBF"/>
              </a:solidFill>
              <a:latin typeface="Calibri" pitchFamily="34" charset="0"/>
            </a:endParaRPr>
          </a:p>
          <a:p>
            <a:pPr algn="l" rtl="0" eaLnBrk="1" hangingPunct="1"/>
            <a:endParaRPr lang="en-US" sz="2000" dirty="0" smtClean="0">
              <a:solidFill>
                <a:srgbClr val="171FBF"/>
              </a:solidFill>
              <a:latin typeface="Calibri" pitchFamily="34" charset="0"/>
            </a:endParaRPr>
          </a:p>
          <a:p>
            <a:pPr algn="l" rtl="0" eaLnBrk="1" hangingPunct="1"/>
            <a:r>
              <a:rPr lang="en-US" sz="2000" dirty="0" smtClean="0">
                <a:solidFill>
                  <a:srgbClr val="171FBF"/>
                </a:solidFill>
                <a:latin typeface="Calibri" pitchFamily="34" charset="0"/>
              </a:rPr>
              <a:t>1-  </a:t>
            </a:r>
            <a:r>
              <a:rPr lang="en-US" sz="2000" b="1" dirty="0" smtClean="0">
                <a:solidFill>
                  <a:srgbClr val="171FBF"/>
                </a:solidFill>
                <a:effectLst>
                  <a:outerShdw blurRad="38100" dist="38100" dir="2700000" algn="tl">
                    <a:srgbClr val="000000">
                      <a:alpha val="43137"/>
                    </a:srgbClr>
                  </a:outerShdw>
                </a:effectLst>
                <a:latin typeface="Calibri" pitchFamily="34" charset="0"/>
              </a:rPr>
              <a:t>Acute</a:t>
            </a:r>
            <a:r>
              <a:rPr lang="en-US" sz="2000" dirty="0" smtClean="0">
                <a:solidFill>
                  <a:srgbClr val="171FBF"/>
                </a:solidFill>
                <a:latin typeface="Calibri" pitchFamily="34" charset="0"/>
              </a:rPr>
              <a:t> </a:t>
            </a:r>
            <a:r>
              <a:rPr lang="en-US" sz="2000" b="1" dirty="0" smtClean="0">
                <a:solidFill>
                  <a:srgbClr val="171FBF"/>
                </a:solidFill>
                <a:effectLst>
                  <a:outerShdw blurRad="38100" dist="38100" dir="2700000" algn="tl">
                    <a:srgbClr val="000000">
                      <a:alpha val="43137"/>
                    </a:srgbClr>
                  </a:outerShdw>
                </a:effectLst>
                <a:latin typeface="Calibri" pitchFamily="34" charset="0"/>
              </a:rPr>
              <a:t>pyelonephritis </a:t>
            </a:r>
            <a:r>
              <a:rPr lang="en-US" sz="2000" dirty="0" smtClean="0">
                <a:solidFill>
                  <a:srgbClr val="171FBF"/>
                </a:solidFill>
                <a:effectLst>
                  <a:outerShdw blurRad="38100" dist="38100" dir="2700000" algn="tl">
                    <a:srgbClr val="000000">
                      <a:alpha val="43137"/>
                    </a:srgbClr>
                  </a:outerShdw>
                </a:effectLst>
                <a:latin typeface="Calibri" pitchFamily="34" charset="0"/>
              </a:rPr>
              <a:t>(most common cause)</a:t>
            </a:r>
            <a:endParaRPr lang="en-US" sz="2000" dirty="0">
              <a:solidFill>
                <a:srgbClr val="171FBF"/>
              </a:solidFill>
              <a:effectLst>
                <a:outerShdw blurRad="38100" dist="38100" dir="2700000" algn="tl">
                  <a:srgbClr val="000000">
                    <a:alpha val="43137"/>
                  </a:srgbClr>
                </a:outerShdw>
              </a:effectLst>
              <a:latin typeface="Calibri" pitchFamily="34" charset="0"/>
            </a:endParaRPr>
          </a:p>
          <a:p>
            <a:pPr algn="l" rtl="0" eaLnBrk="1" hangingPunct="1"/>
            <a:r>
              <a:rPr lang="en-US" sz="2000" dirty="0" smtClean="0">
                <a:solidFill>
                  <a:srgbClr val="171FBF"/>
                </a:solidFill>
                <a:latin typeface="Calibri" pitchFamily="34" charset="0"/>
              </a:rPr>
              <a:t>2-  </a:t>
            </a:r>
            <a:r>
              <a:rPr lang="en-US" sz="2000" b="1" dirty="0">
                <a:solidFill>
                  <a:srgbClr val="171FBF"/>
                </a:solidFill>
                <a:effectLst>
                  <a:outerShdw blurRad="38100" dist="38100" dir="2700000" algn="tl">
                    <a:srgbClr val="000000">
                      <a:alpha val="43137"/>
                    </a:srgbClr>
                  </a:outerShdw>
                </a:effectLst>
                <a:latin typeface="Calibri" pitchFamily="34" charset="0"/>
              </a:rPr>
              <a:t>G</a:t>
            </a:r>
            <a:r>
              <a:rPr lang="en-US" sz="2000" b="1" dirty="0" smtClean="0">
                <a:solidFill>
                  <a:srgbClr val="171FBF"/>
                </a:solidFill>
                <a:effectLst>
                  <a:outerShdw blurRad="38100" dist="38100" dir="2700000" algn="tl">
                    <a:srgbClr val="000000">
                      <a:alpha val="43137"/>
                    </a:srgbClr>
                  </a:outerShdw>
                </a:effectLst>
                <a:latin typeface="Calibri" pitchFamily="34" charset="0"/>
              </a:rPr>
              <a:t>lomerulonephritis</a:t>
            </a:r>
            <a:r>
              <a:rPr lang="en-US" sz="2000" dirty="0">
                <a:solidFill>
                  <a:srgbClr val="171FBF"/>
                </a:solidFill>
                <a:latin typeface="Calibri" pitchFamily="34" charset="0"/>
              </a:rPr>
              <a:t>. </a:t>
            </a:r>
          </a:p>
          <a:p>
            <a:pPr algn="r" rtl="1" eaLnBrk="1" hangingPunct="1"/>
            <a:endParaRPr lang="en-US" dirty="0">
              <a:solidFill>
                <a:srgbClr val="171FBF"/>
              </a:solidFill>
              <a:latin typeface="Calibri" pitchFamily="34" charset="0"/>
            </a:endParaRPr>
          </a:p>
        </p:txBody>
      </p:sp>
      <p:sp>
        <p:nvSpPr>
          <p:cNvPr id="7" name="Rectangle 2"/>
          <p:cNvSpPr txBox="1">
            <a:spLocks noChangeArrowheads="1"/>
          </p:cNvSpPr>
          <p:nvPr/>
        </p:nvSpPr>
        <p:spPr bwMode="auto">
          <a:xfrm>
            <a:off x="382057" y="971600"/>
            <a:ext cx="6172200" cy="1524000"/>
          </a:xfrm>
          <a:prstGeom prst="rect">
            <a:avLst/>
          </a:prstGeom>
          <a:solidFill>
            <a:srgbClr val="DBEEF4"/>
          </a:solidFill>
          <a:ln cap="flat" algn="ctr">
            <a:solidFill>
              <a:schemeClr val="accent1"/>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ctr" anchorCtr="0" compatLnSpc="1">
            <a:prstTxWarp prst="textNoShape">
              <a:avLst/>
            </a:prstTxWarp>
          </a:bodyPr>
          <a:lstStyle>
            <a:lvl1pPr algn="ctr" rtl="1" eaLnBrk="0" fontAlgn="base" hangingPunct="0">
              <a:spcBef>
                <a:spcPct val="0"/>
              </a:spcBef>
              <a:spcAft>
                <a:spcPct val="0"/>
              </a:spcAft>
              <a:defRPr sz="4400" kern="1200">
                <a:solidFill>
                  <a:schemeClr val="tx1"/>
                </a:solidFill>
                <a:latin typeface="+mj-lt"/>
                <a:ea typeface="+mj-ea"/>
                <a:cs typeface="+mj-cs"/>
              </a:defRPr>
            </a:lvl1pPr>
            <a:lvl2pPr algn="ctr" rtl="1" eaLnBrk="0" fontAlgn="base" hangingPunct="0">
              <a:spcBef>
                <a:spcPct val="0"/>
              </a:spcBef>
              <a:spcAft>
                <a:spcPct val="0"/>
              </a:spcAft>
              <a:defRPr sz="4400">
                <a:solidFill>
                  <a:schemeClr val="tx1"/>
                </a:solidFill>
                <a:latin typeface="Calibri" pitchFamily="34" charset="0"/>
                <a:cs typeface="Times New Roman" pitchFamily="18" charset="0"/>
              </a:defRPr>
            </a:lvl2pPr>
            <a:lvl3pPr algn="ctr" rtl="1" eaLnBrk="0" fontAlgn="base" hangingPunct="0">
              <a:spcBef>
                <a:spcPct val="0"/>
              </a:spcBef>
              <a:spcAft>
                <a:spcPct val="0"/>
              </a:spcAft>
              <a:defRPr sz="4400">
                <a:solidFill>
                  <a:schemeClr val="tx1"/>
                </a:solidFill>
                <a:latin typeface="Calibri" pitchFamily="34" charset="0"/>
                <a:cs typeface="Times New Roman" pitchFamily="18" charset="0"/>
              </a:defRPr>
            </a:lvl3pPr>
            <a:lvl4pPr algn="ctr" rtl="1" eaLnBrk="0" fontAlgn="base" hangingPunct="0">
              <a:spcBef>
                <a:spcPct val="0"/>
              </a:spcBef>
              <a:spcAft>
                <a:spcPct val="0"/>
              </a:spcAft>
              <a:defRPr sz="4400">
                <a:solidFill>
                  <a:schemeClr val="tx1"/>
                </a:solidFill>
                <a:latin typeface="Calibri" pitchFamily="34" charset="0"/>
                <a:cs typeface="Times New Roman" pitchFamily="18" charset="0"/>
              </a:defRPr>
            </a:lvl4pPr>
            <a:lvl5pPr algn="ctr" rtl="1" eaLnBrk="0" fontAlgn="base" hangingPunct="0">
              <a:spcBef>
                <a:spcPct val="0"/>
              </a:spcBef>
              <a:spcAft>
                <a:spcPct val="0"/>
              </a:spcAft>
              <a:defRPr sz="4400">
                <a:solidFill>
                  <a:schemeClr val="tx1"/>
                </a:solidFill>
                <a:latin typeface="Calibri" pitchFamily="34" charset="0"/>
                <a:cs typeface="Times New Roman" pitchFamily="18" charset="0"/>
              </a:defRPr>
            </a:lvl5pPr>
            <a:lvl6pPr marL="457200" algn="ctr" rtl="1" fontAlgn="base">
              <a:spcBef>
                <a:spcPct val="0"/>
              </a:spcBef>
              <a:spcAft>
                <a:spcPct val="0"/>
              </a:spcAft>
              <a:defRPr sz="4400">
                <a:solidFill>
                  <a:schemeClr val="tx1"/>
                </a:solidFill>
                <a:latin typeface="Calibri" pitchFamily="34" charset="0"/>
                <a:cs typeface="Times New Roman" pitchFamily="18" charset="0"/>
              </a:defRPr>
            </a:lvl6pPr>
            <a:lvl7pPr marL="914400" algn="ctr" rtl="1" fontAlgn="base">
              <a:spcBef>
                <a:spcPct val="0"/>
              </a:spcBef>
              <a:spcAft>
                <a:spcPct val="0"/>
              </a:spcAft>
              <a:defRPr sz="4400">
                <a:solidFill>
                  <a:schemeClr val="tx1"/>
                </a:solidFill>
                <a:latin typeface="Calibri" pitchFamily="34" charset="0"/>
                <a:cs typeface="Times New Roman" pitchFamily="18" charset="0"/>
              </a:defRPr>
            </a:lvl7pPr>
            <a:lvl8pPr marL="1371600" algn="ctr" rtl="1" fontAlgn="base">
              <a:spcBef>
                <a:spcPct val="0"/>
              </a:spcBef>
              <a:spcAft>
                <a:spcPct val="0"/>
              </a:spcAft>
              <a:defRPr sz="4400">
                <a:solidFill>
                  <a:schemeClr val="tx1"/>
                </a:solidFill>
                <a:latin typeface="Calibri" pitchFamily="34" charset="0"/>
                <a:cs typeface="Times New Roman" pitchFamily="18" charset="0"/>
              </a:defRPr>
            </a:lvl8pPr>
            <a:lvl9pPr marL="1828800" algn="ctr" rtl="1" fontAlgn="base">
              <a:spcBef>
                <a:spcPct val="0"/>
              </a:spcBef>
              <a:spcAft>
                <a:spcPct val="0"/>
              </a:spcAft>
              <a:defRPr sz="4400">
                <a:solidFill>
                  <a:schemeClr val="tx1"/>
                </a:solidFill>
                <a:latin typeface="Calibri" pitchFamily="34" charset="0"/>
                <a:cs typeface="Times New Roman" pitchFamily="18" charset="0"/>
              </a:defRPr>
            </a:lvl9pPr>
          </a:lstStyle>
          <a:p>
            <a:pPr eaLnBrk="1" hangingPunct="1"/>
            <a:endParaRPr lang="en-US" sz="2800" b="1" dirty="0" smtClean="0">
              <a:solidFill>
                <a:srgbClr val="FF0000"/>
              </a:solidFill>
              <a:effectLst>
                <a:outerShdw blurRad="38100" dist="38100" dir="2700000" algn="tl">
                  <a:srgbClr val="000000">
                    <a:alpha val="43137"/>
                  </a:srgbClr>
                </a:outerShdw>
              </a:effectLst>
            </a:endParaRPr>
          </a:p>
          <a:p>
            <a:pPr eaLnBrk="1" hangingPunct="1"/>
            <a:r>
              <a:rPr lang="en-US" sz="2800" b="1" dirty="0" smtClean="0">
                <a:solidFill>
                  <a:srgbClr val="FF0000"/>
                </a:solidFill>
                <a:effectLst>
                  <a:outerShdw blurRad="38100" dist="38100" dir="2700000" algn="tl">
                    <a:srgbClr val="000000">
                      <a:alpha val="43137"/>
                    </a:srgbClr>
                  </a:outerShdw>
                </a:effectLst>
              </a:rPr>
              <a:t>MICROSCOPIC </a:t>
            </a:r>
            <a:r>
              <a:rPr lang="en-US" sz="2800" b="1" dirty="0">
                <a:solidFill>
                  <a:srgbClr val="FF0000"/>
                </a:solidFill>
                <a:effectLst>
                  <a:outerShdw blurRad="38100" dist="38100" dir="2700000" algn="tl">
                    <a:srgbClr val="000000">
                      <a:alpha val="43137"/>
                    </a:srgbClr>
                  </a:outerShdw>
                </a:effectLst>
              </a:rPr>
              <a:t>URINE EXAMINATION</a:t>
            </a:r>
            <a:endParaRPr lang="en-US" sz="2800" b="1" dirty="0" smtClean="0">
              <a:solidFill>
                <a:srgbClr val="FF0000"/>
              </a:solidFill>
              <a:effectLst>
                <a:outerShdw blurRad="38100" dist="38100" dir="2700000" algn="tl">
                  <a:srgbClr val="000000">
                    <a:alpha val="43137"/>
                  </a:srgbClr>
                </a:outerShdw>
              </a:effectLst>
              <a:cs typeface="Times New Roman" pitchFamily="18" charset="0"/>
            </a:endParaRPr>
          </a:p>
          <a:p>
            <a:pPr eaLnBrk="1" hangingPunct="1"/>
            <a:r>
              <a:rPr lang="en-US" sz="3200" b="1" dirty="0" smtClean="0">
                <a:solidFill>
                  <a:srgbClr val="FF0000"/>
                </a:solidFill>
                <a:effectLst>
                  <a:outerShdw blurRad="38100" dist="38100" dir="2700000" algn="tl">
                    <a:srgbClr val="000000">
                      <a:alpha val="43137"/>
                    </a:srgbClr>
                  </a:outerShdw>
                </a:effectLst>
                <a:cs typeface="Times New Roman" pitchFamily="18" charset="0"/>
              </a:rPr>
              <a:t>Casts</a:t>
            </a:r>
          </a:p>
          <a:p>
            <a:pPr eaLnBrk="1" hangingPunct="1"/>
            <a:r>
              <a:rPr lang="en-US" sz="3200" b="1" u="sng" dirty="0">
                <a:solidFill>
                  <a:srgbClr val="FF0000"/>
                </a:solidFill>
                <a:effectLst>
                  <a:outerShdw blurRad="38100" dist="38100" dir="2700000" algn="tl">
                    <a:srgbClr val="000000">
                      <a:alpha val="43137"/>
                    </a:srgbClr>
                  </a:outerShdw>
                </a:effectLst>
                <a:latin typeface="Calibri" pitchFamily="34" charset="0"/>
              </a:rPr>
              <a:t>White blood cell casts</a:t>
            </a:r>
          </a:p>
          <a:p>
            <a:pPr eaLnBrk="1" hangingPunct="1"/>
            <a:endParaRPr lang="en-US" sz="3200" b="1" dirty="0" smtClean="0">
              <a:solidFill>
                <a:srgbClr val="FF0000"/>
              </a:solidFill>
              <a:effectLst>
                <a:outerShdw blurRad="38100" dist="38100" dir="2700000" algn="tl">
                  <a:srgbClr val="000000">
                    <a:alpha val="43137"/>
                  </a:srgbClr>
                </a:outerShdw>
              </a:effectLst>
              <a:cs typeface="Times New Roman" pitchFamily="18" charset="0"/>
            </a:endParaRPr>
          </a:p>
        </p:txBody>
      </p:sp>
      <p:pic>
        <p:nvPicPr>
          <p:cNvPr id="8" name="Picture 1" descr="WBCsCas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36942" y="5431933"/>
            <a:ext cx="2845865" cy="2876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7968304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idx="4294967295"/>
          </p:nvPr>
        </p:nvSpPr>
        <p:spPr>
          <a:solidFill>
            <a:srgbClr val="DBEEF4"/>
          </a:solidFill>
          <a:ln cap="flat" algn="ctr">
            <a:solidFill>
              <a:schemeClr val="accent1"/>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ormAutofit fontScale="90000"/>
          </a:bodyPr>
          <a:lstStyle/>
          <a:p>
            <a:r>
              <a:rPr lang="en-US" sz="3200" b="1" dirty="0" smtClean="0">
                <a:solidFill>
                  <a:srgbClr val="FF0000"/>
                </a:solidFill>
                <a:effectLst>
                  <a:outerShdw blurRad="38100" dist="38100" dir="2700000" algn="tl">
                    <a:srgbClr val="000000">
                      <a:alpha val="43137"/>
                    </a:srgbClr>
                  </a:outerShdw>
                </a:effectLst>
              </a:rPr>
              <a:t/>
            </a:r>
            <a:br>
              <a:rPr lang="en-US" sz="3200" b="1" dirty="0" smtClean="0">
                <a:solidFill>
                  <a:srgbClr val="FF0000"/>
                </a:solidFill>
                <a:effectLst>
                  <a:outerShdw blurRad="38100" dist="38100" dir="2700000" algn="tl">
                    <a:srgbClr val="000000">
                      <a:alpha val="43137"/>
                    </a:srgbClr>
                  </a:outerShdw>
                </a:effectLst>
              </a:rPr>
            </a:br>
            <a:r>
              <a:rPr lang="en-US" sz="3200" b="1" dirty="0" smtClean="0">
                <a:solidFill>
                  <a:srgbClr val="FF0000"/>
                </a:solidFill>
                <a:effectLst>
                  <a:outerShdw blurRad="38100" dist="38100" dir="2700000" algn="tl">
                    <a:srgbClr val="000000">
                      <a:alpha val="43137"/>
                    </a:srgbClr>
                  </a:outerShdw>
                </a:effectLst>
              </a:rPr>
              <a:t>MICROSCOPIC </a:t>
            </a:r>
            <a:r>
              <a:rPr lang="en-US" sz="3200" b="1" dirty="0">
                <a:solidFill>
                  <a:srgbClr val="FF0000"/>
                </a:solidFill>
                <a:effectLst>
                  <a:outerShdw blurRad="38100" dist="38100" dir="2700000" algn="tl">
                    <a:srgbClr val="000000">
                      <a:alpha val="43137"/>
                    </a:srgbClr>
                  </a:outerShdw>
                </a:effectLst>
              </a:rPr>
              <a:t>URINE EXAMINATION</a:t>
            </a:r>
            <a:r>
              <a:rPr lang="en-US" sz="3200" b="1" dirty="0" smtClean="0">
                <a:solidFill>
                  <a:srgbClr val="FF0000"/>
                </a:solidFill>
                <a:effectLst>
                  <a:outerShdw blurRad="38100" dist="38100" dir="2700000" algn="tl">
                    <a:srgbClr val="000000">
                      <a:alpha val="43137"/>
                    </a:srgbClr>
                  </a:outerShdw>
                </a:effectLst>
                <a:cs typeface="Times New Roman" pitchFamily="18" charset="0"/>
              </a:rPr>
              <a:t/>
            </a:r>
            <a:br>
              <a:rPr lang="en-US" sz="3200" b="1" dirty="0" smtClean="0">
                <a:solidFill>
                  <a:srgbClr val="FF0000"/>
                </a:solidFill>
                <a:effectLst>
                  <a:outerShdw blurRad="38100" dist="38100" dir="2700000" algn="tl">
                    <a:srgbClr val="000000">
                      <a:alpha val="43137"/>
                    </a:srgbClr>
                  </a:outerShdw>
                </a:effectLst>
                <a:cs typeface="Times New Roman" pitchFamily="18" charset="0"/>
              </a:rPr>
            </a:br>
            <a:r>
              <a:rPr lang="en-US" sz="3200" b="1" dirty="0" smtClean="0">
                <a:solidFill>
                  <a:srgbClr val="FF0000"/>
                </a:solidFill>
                <a:effectLst>
                  <a:outerShdw blurRad="38100" dist="38100" dir="2700000" algn="tl">
                    <a:srgbClr val="000000">
                      <a:alpha val="43137"/>
                    </a:srgbClr>
                  </a:outerShdw>
                </a:effectLst>
                <a:cs typeface="Times New Roman" pitchFamily="18" charset="0"/>
              </a:rPr>
              <a:t>Casts</a:t>
            </a:r>
            <a:br>
              <a:rPr lang="en-US" sz="3200" b="1" dirty="0" smtClean="0">
                <a:solidFill>
                  <a:srgbClr val="FF0000"/>
                </a:solidFill>
                <a:effectLst>
                  <a:outerShdw blurRad="38100" dist="38100" dir="2700000" algn="tl">
                    <a:srgbClr val="000000">
                      <a:alpha val="43137"/>
                    </a:srgbClr>
                  </a:outerShdw>
                </a:effectLst>
                <a:cs typeface="Times New Roman" pitchFamily="18" charset="0"/>
              </a:rPr>
            </a:br>
            <a:r>
              <a:rPr lang="en-US" sz="3600" b="1" u="sng" dirty="0">
                <a:solidFill>
                  <a:srgbClr val="FF0000"/>
                </a:solidFill>
                <a:effectLst>
                  <a:outerShdw blurRad="38100" dist="38100" dir="2700000" algn="tl">
                    <a:srgbClr val="000000">
                      <a:alpha val="43137"/>
                    </a:srgbClr>
                  </a:outerShdw>
                </a:effectLst>
                <a:cs typeface="Times New Roman" pitchFamily="18" charset="0"/>
              </a:rPr>
              <a:t>Epithelial casts</a:t>
            </a:r>
            <a:r>
              <a:rPr lang="en-US" sz="2800" b="1" dirty="0">
                <a:solidFill>
                  <a:srgbClr val="FF0000"/>
                </a:solidFill>
                <a:effectLst>
                  <a:outerShdw blurRad="38100" dist="38100" dir="2700000" algn="tl">
                    <a:srgbClr val="000000">
                      <a:alpha val="43137"/>
                    </a:srgbClr>
                  </a:outerShdw>
                </a:effectLst>
                <a:cs typeface="Times New Roman" pitchFamily="18" charset="0"/>
              </a:rPr>
              <a:t/>
            </a:r>
            <a:br>
              <a:rPr lang="en-US" sz="2800" b="1" dirty="0">
                <a:solidFill>
                  <a:srgbClr val="FF0000"/>
                </a:solidFill>
                <a:effectLst>
                  <a:outerShdw blurRad="38100" dist="38100" dir="2700000" algn="tl">
                    <a:srgbClr val="000000">
                      <a:alpha val="43137"/>
                    </a:srgbClr>
                  </a:outerShdw>
                </a:effectLst>
                <a:cs typeface="Times New Roman" pitchFamily="18" charset="0"/>
              </a:rPr>
            </a:br>
            <a:endParaRPr lang="en-US" sz="3200" b="1" dirty="0" smtClean="0">
              <a:solidFill>
                <a:srgbClr val="FF0000"/>
              </a:solidFill>
              <a:effectLst>
                <a:outerShdw blurRad="38100" dist="38100" dir="2700000" algn="tl">
                  <a:srgbClr val="000000">
                    <a:alpha val="43137"/>
                  </a:srgbClr>
                </a:outerShdw>
              </a:effectLst>
              <a:cs typeface="Times New Roman" pitchFamily="18" charset="0"/>
            </a:endParaRPr>
          </a:p>
        </p:txBody>
      </p:sp>
      <p:sp>
        <p:nvSpPr>
          <p:cNvPr id="58371" name="Rectangle 3"/>
          <p:cNvSpPr>
            <a:spLocks noGrp="1" noChangeArrowheads="1"/>
          </p:cNvSpPr>
          <p:nvPr>
            <p:ph type="body" idx="4294967295"/>
          </p:nvPr>
        </p:nvSpPr>
        <p:spPr/>
        <p:txBody>
          <a:bodyPr/>
          <a:lstStyle/>
          <a:p>
            <a:pPr algn="l" rtl="0" eaLnBrk="1" hangingPunct="1"/>
            <a:endParaRPr lang="en-US" sz="2000" dirty="0" smtClean="0">
              <a:solidFill>
                <a:srgbClr val="171FBF"/>
              </a:solidFill>
              <a:cs typeface="Arial" pitchFamily="34" charset="0"/>
            </a:endParaRPr>
          </a:p>
          <a:p>
            <a:pPr marL="0" indent="0" algn="l" rtl="0" eaLnBrk="1" hangingPunct="1">
              <a:buNone/>
            </a:pPr>
            <a:r>
              <a:rPr lang="en-US" b="1" dirty="0" smtClean="0">
                <a:solidFill>
                  <a:srgbClr val="FF0000"/>
                </a:solidFill>
                <a:effectLst>
                  <a:outerShdw blurRad="38100" dist="38100" dir="2700000" algn="tl">
                    <a:srgbClr val="000000">
                      <a:alpha val="43137"/>
                    </a:srgbClr>
                  </a:outerShdw>
                </a:effectLst>
                <a:cs typeface="Times New Roman" pitchFamily="18" charset="0"/>
              </a:rPr>
              <a:t>Epithelial casts</a:t>
            </a:r>
          </a:p>
          <a:p>
            <a:pPr marL="0" indent="0" algn="l" rtl="0" eaLnBrk="1" hangingPunct="1">
              <a:buNone/>
            </a:pPr>
            <a:endParaRPr lang="en-US" sz="2000" dirty="0">
              <a:solidFill>
                <a:srgbClr val="171FBF"/>
              </a:solidFill>
              <a:cs typeface="Arial" pitchFamily="34" charset="0"/>
            </a:endParaRPr>
          </a:p>
          <a:p>
            <a:pPr marL="0" indent="0" algn="l" rtl="0" eaLnBrk="1" hangingPunct="1">
              <a:buNone/>
            </a:pPr>
            <a:r>
              <a:rPr lang="en-US" sz="2000" dirty="0" smtClean="0">
                <a:solidFill>
                  <a:srgbClr val="171FBF"/>
                </a:solidFill>
                <a:cs typeface="Arial" pitchFamily="34" charset="0"/>
              </a:rPr>
              <a:t>This </a:t>
            </a:r>
            <a:r>
              <a:rPr lang="en-US" sz="2000" dirty="0" smtClean="0">
                <a:solidFill>
                  <a:srgbClr val="171FBF"/>
                </a:solidFill>
                <a:cs typeface="Arial" pitchFamily="34" charset="0"/>
              </a:rPr>
              <a:t>cast is formed by inclusion or adhesion </a:t>
            </a:r>
            <a:r>
              <a:rPr lang="en-US" sz="2000" dirty="0" smtClean="0">
                <a:solidFill>
                  <a:srgbClr val="171FBF"/>
                </a:solidFill>
                <a:cs typeface="Arial" pitchFamily="34" charset="0"/>
              </a:rPr>
              <a:t>of</a:t>
            </a:r>
          </a:p>
          <a:p>
            <a:pPr marL="0" indent="0" algn="l" rtl="0" eaLnBrk="1" hangingPunct="1">
              <a:buNone/>
            </a:pPr>
            <a:r>
              <a:rPr lang="en-US" sz="2000" dirty="0" smtClean="0">
                <a:solidFill>
                  <a:srgbClr val="171FBF"/>
                </a:solidFill>
                <a:cs typeface="Arial" pitchFamily="34" charset="0"/>
              </a:rPr>
              <a:t>desquamated </a:t>
            </a:r>
            <a:r>
              <a:rPr lang="en-US" sz="2000" dirty="0" smtClean="0">
                <a:solidFill>
                  <a:srgbClr val="171FBF"/>
                </a:solidFill>
                <a:cs typeface="Arial" pitchFamily="34" charset="0"/>
              </a:rPr>
              <a:t>epithelial cells of the tubule </a:t>
            </a:r>
            <a:r>
              <a:rPr lang="en-US" sz="2000" dirty="0" smtClean="0">
                <a:solidFill>
                  <a:srgbClr val="171FBF"/>
                </a:solidFill>
                <a:cs typeface="Arial" pitchFamily="34" charset="0"/>
              </a:rPr>
              <a:t>lining</a:t>
            </a:r>
            <a:r>
              <a:rPr lang="en-US" sz="2000" dirty="0">
                <a:solidFill>
                  <a:srgbClr val="171FBF"/>
                </a:solidFill>
                <a:cs typeface="Arial" pitchFamily="34" charset="0"/>
              </a:rPr>
              <a:t> </a:t>
            </a:r>
            <a:r>
              <a:rPr lang="en-US" sz="2000" dirty="0" smtClean="0">
                <a:solidFill>
                  <a:srgbClr val="171FBF"/>
                </a:solidFill>
                <a:cs typeface="Arial" pitchFamily="34" charset="0"/>
              </a:rPr>
              <a:t>the casts</a:t>
            </a:r>
          </a:p>
          <a:p>
            <a:pPr algn="l" rtl="0" eaLnBrk="1" hangingPunct="1">
              <a:buFont typeface="Arial" pitchFamily="34" charset="0"/>
              <a:buNone/>
            </a:pPr>
            <a:r>
              <a:rPr lang="en-US" sz="2000" dirty="0" smtClean="0">
                <a:solidFill>
                  <a:srgbClr val="171FBF"/>
                </a:solidFill>
                <a:cs typeface="Arial" pitchFamily="34" charset="0"/>
              </a:rPr>
              <a:t>These </a:t>
            </a:r>
            <a:r>
              <a:rPr lang="en-US" sz="2000" dirty="0" smtClean="0">
                <a:solidFill>
                  <a:srgbClr val="171FBF"/>
                </a:solidFill>
                <a:cs typeface="Arial" pitchFamily="34" charset="0"/>
              </a:rPr>
              <a:t>can be seen in </a:t>
            </a:r>
          </a:p>
          <a:p>
            <a:pPr marL="0" indent="0" algn="l" rtl="0" eaLnBrk="1" hangingPunct="1">
              <a:buNone/>
            </a:pPr>
            <a:r>
              <a:rPr lang="en-US" sz="2000" dirty="0">
                <a:solidFill>
                  <a:srgbClr val="171FBF"/>
                </a:solidFill>
                <a:effectLst>
                  <a:outerShdw blurRad="38100" dist="38100" dir="2700000" algn="tl">
                    <a:srgbClr val="000000">
                      <a:alpha val="43137"/>
                    </a:srgbClr>
                  </a:outerShdw>
                </a:effectLst>
                <a:cs typeface="Arial" pitchFamily="34" charset="0"/>
                <a:hlinkClick r:id="rId2" tooltip="Acute tubular necrosis"/>
              </a:rPr>
              <a:t>A</a:t>
            </a:r>
            <a:r>
              <a:rPr lang="en-US" sz="2000" dirty="0" smtClean="0">
                <a:solidFill>
                  <a:srgbClr val="171FBF"/>
                </a:solidFill>
                <a:effectLst>
                  <a:outerShdw blurRad="38100" dist="38100" dir="2700000" algn="tl">
                    <a:srgbClr val="000000">
                      <a:alpha val="43137"/>
                    </a:srgbClr>
                  </a:outerShdw>
                </a:effectLst>
                <a:cs typeface="Arial" pitchFamily="34" charset="0"/>
                <a:hlinkClick r:id="rId2" tooltip="Acute tubular necrosis"/>
              </a:rPr>
              <a:t>cute </a:t>
            </a:r>
            <a:r>
              <a:rPr lang="en-US" sz="2000" dirty="0" smtClean="0">
                <a:solidFill>
                  <a:srgbClr val="171FBF"/>
                </a:solidFill>
                <a:effectLst>
                  <a:outerShdw blurRad="38100" dist="38100" dir="2700000" algn="tl">
                    <a:srgbClr val="000000">
                      <a:alpha val="43137"/>
                    </a:srgbClr>
                  </a:outerShdw>
                </a:effectLst>
                <a:cs typeface="Arial" pitchFamily="34" charset="0"/>
                <a:hlinkClick r:id="rId2" tooltip="Acute tubular necrosis"/>
              </a:rPr>
              <a:t>tubular necrosis</a:t>
            </a:r>
            <a:r>
              <a:rPr lang="en-US" sz="2000" dirty="0" smtClean="0">
                <a:solidFill>
                  <a:srgbClr val="171FBF"/>
                </a:solidFill>
                <a:effectLst>
                  <a:outerShdw blurRad="38100" dist="38100" dir="2700000" algn="tl">
                    <a:srgbClr val="000000">
                      <a:alpha val="43137"/>
                    </a:srgbClr>
                  </a:outerShdw>
                </a:effectLst>
                <a:cs typeface="Arial" pitchFamily="34" charset="0"/>
              </a:rPr>
              <a:t> </a:t>
            </a:r>
          </a:p>
          <a:p>
            <a:pPr marL="0" indent="0" algn="l" rtl="0" eaLnBrk="1" hangingPunct="1">
              <a:buNone/>
            </a:pPr>
            <a:endParaRPr lang="en-US" dirty="0" smtClean="0">
              <a:solidFill>
                <a:srgbClr val="171FBF"/>
              </a:solidFill>
              <a:cs typeface="Arial" pitchFamily="34" charset="0"/>
            </a:endParaRPr>
          </a:p>
        </p:txBody>
      </p:sp>
    </p:spTree>
    <p:extLst>
      <p:ext uri="{BB962C8B-B14F-4D97-AF65-F5344CB8AC3E}">
        <p14:creationId xmlns:p14="http://schemas.microsoft.com/office/powerpoint/2010/main" val="2556388062"/>
      </p:ext>
    </p:ext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idx="4294967295"/>
          </p:nvPr>
        </p:nvSpPr>
        <p:spPr>
          <a:solidFill>
            <a:srgbClr val="DBEEF4"/>
          </a:solidFill>
          <a:ln cap="flat" algn="ctr">
            <a:solidFill>
              <a:schemeClr val="accent1"/>
            </a:solidFill>
            <a:miter lim="800000"/>
            <a:headEnd type="none" w="med" len="med"/>
            <a:tailEnd type="none" w="med" len="me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ormAutofit fontScale="90000"/>
          </a:bodyPr>
          <a:lstStyle/>
          <a:p>
            <a:r>
              <a:rPr lang="en-US" sz="3200" b="1" dirty="0">
                <a:solidFill>
                  <a:srgbClr val="FF0000"/>
                </a:solidFill>
                <a:effectLst>
                  <a:outerShdw blurRad="38100" dist="38100" dir="2700000" algn="tl">
                    <a:srgbClr val="000000">
                      <a:alpha val="43137"/>
                    </a:srgbClr>
                  </a:outerShdw>
                </a:effectLst>
              </a:rPr>
              <a:t>MICROSCOPIC URINE EXAMINATION</a:t>
            </a:r>
            <a:r>
              <a:rPr lang="en-US" sz="3200" b="1" dirty="0" smtClean="0">
                <a:solidFill>
                  <a:srgbClr val="FF0000"/>
                </a:solidFill>
                <a:effectLst>
                  <a:outerShdw blurRad="38100" dist="38100" dir="2700000" algn="tl">
                    <a:srgbClr val="000000">
                      <a:alpha val="43137"/>
                    </a:srgbClr>
                  </a:outerShdw>
                </a:effectLst>
                <a:cs typeface="Times New Roman" pitchFamily="18" charset="0"/>
              </a:rPr>
              <a:t/>
            </a:r>
            <a:br>
              <a:rPr lang="en-US" sz="3200" b="1" dirty="0" smtClean="0">
                <a:solidFill>
                  <a:srgbClr val="FF0000"/>
                </a:solidFill>
                <a:effectLst>
                  <a:outerShdw blurRad="38100" dist="38100" dir="2700000" algn="tl">
                    <a:srgbClr val="000000">
                      <a:alpha val="43137"/>
                    </a:srgbClr>
                  </a:outerShdw>
                </a:effectLst>
                <a:cs typeface="Times New Roman" pitchFamily="18" charset="0"/>
              </a:rPr>
            </a:br>
            <a:r>
              <a:rPr lang="en-US" sz="3600" b="1" dirty="0" smtClean="0">
                <a:solidFill>
                  <a:srgbClr val="FF0000"/>
                </a:solidFill>
                <a:effectLst>
                  <a:outerShdw blurRad="38100" dist="38100" dir="2700000" algn="tl">
                    <a:srgbClr val="000000">
                      <a:alpha val="43137"/>
                    </a:srgbClr>
                  </a:outerShdw>
                </a:effectLst>
                <a:cs typeface="Times New Roman" pitchFamily="18" charset="0"/>
              </a:rPr>
              <a:t>Crystals</a:t>
            </a:r>
            <a:endParaRPr lang="en-US" sz="3600" b="1" dirty="0" smtClean="0">
              <a:solidFill>
                <a:srgbClr val="FF0000"/>
              </a:solidFill>
              <a:effectLst>
                <a:outerShdw blurRad="38100" dist="38100" dir="2700000" algn="tl">
                  <a:srgbClr val="000000">
                    <a:alpha val="43137"/>
                  </a:srgbClr>
                </a:outerShdw>
              </a:effectLst>
              <a:cs typeface="Times New Roman" pitchFamily="18" charset="0"/>
            </a:endParaRPr>
          </a:p>
        </p:txBody>
      </p:sp>
      <p:sp>
        <p:nvSpPr>
          <p:cNvPr id="59395" name="Rectangle 3"/>
          <p:cNvSpPr>
            <a:spLocks noGrp="1" noChangeArrowheads="1"/>
          </p:cNvSpPr>
          <p:nvPr>
            <p:ph type="body" sz="half" idx="4294967295"/>
          </p:nvPr>
        </p:nvSpPr>
        <p:spPr>
          <a:xfrm>
            <a:off x="342900" y="2438400"/>
            <a:ext cx="3028950" cy="5181600"/>
          </a:xfrm>
        </p:spPr>
        <p:txBody>
          <a:bodyPr/>
          <a:lstStyle/>
          <a:p>
            <a:pPr algn="ctr" rtl="0" eaLnBrk="1" hangingPunct="1">
              <a:buFont typeface="Arial" pitchFamily="34" charset="0"/>
              <a:buNone/>
            </a:pPr>
            <a:r>
              <a:rPr lang="en-US" sz="2800" b="1" dirty="0" smtClean="0">
                <a:solidFill>
                  <a:srgbClr val="FF0000"/>
                </a:solidFill>
                <a:effectLst>
                  <a:outerShdw blurRad="38100" dist="38100" dir="2700000" algn="tl">
                    <a:srgbClr val="000000">
                      <a:alpha val="43137"/>
                    </a:srgbClr>
                  </a:outerShdw>
                </a:effectLst>
                <a:cs typeface="Arial" pitchFamily="34" charset="0"/>
              </a:rPr>
              <a:t>Crystals in acidic </a:t>
            </a:r>
            <a:r>
              <a:rPr lang="en-US" sz="2800" b="1" dirty="0" smtClean="0">
                <a:solidFill>
                  <a:srgbClr val="FF0000"/>
                </a:solidFill>
                <a:effectLst>
                  <a:outerShdw blurRad="38100" dist="38100" dir="2700000" algn="tl">
                    <a:srgbClr val="000000">
                      <a:alpha val="43137"/>
                    </a:srgbClr>
                  </a:outerShdw>
                </a:effectLst>
                <a:cs typeface="Arial" pitchFamily="34" charset="0"/>
              </a:rPr>
              <a:t>urine</a:t>
            </a:r>
          </a:p>
          <a:p>
            <a:pPr algn="ctr" rtl="0" eaLnBrk="1" hangingPunct="1">
              <a:buFont typeface="Arial" pitchFamily="34" charset="0"/>
              <a:buNone/>
            </a:pPr>
            <a:endParaRPr lang="en-US" sz="800" b="1" dirty="0" smtClean="0">
              <a:solidFill>
                <a:srgbClr val="FF0000"/>
              </a:solidFill>
              <a:effectLst>
                <a:outerShdw blurRad="38100" dist="38100" dir="2700000" algn="tl">
                  <a:srgbClr val="000000">
                    <a:alpha val="43137"/>
                  </a:srgbClr>
                </a:outerShdw>
              </a:effectLst>
              <a:cs typeface="Arial" pitchFamily="34" charset="0"/>
            </a:endParaRPr>
          </a:p>
          <a:p>
            <a:pPr algn="l" rtl="0" eaLnBrk="1" hangingPunct="1">
              <a:buFont typeface="Wingdings" pitchFamily="2" charset="2"/>
              <a:buChar char="§"/>
            </a:pPr>
            <a:r>
              <a:rPr lang="en-US" sz="1800" dirty="0" smtClean="0">
                <a:solidFill>
                  <a:srgbClr val="171FBF"/>
                </a:solidFill>
                <a:cs typeface="Arial" pitchFamily="34" charset="0"/>
              </a:rPr>
              <a:t>Uric acid</a:t>
            </a:r>
          </a:p>
          <a:p>
            <a:pPr algn="l" rtl="0" eaLnBrk="1" hangingPunct="1">
              <a:buFont typeface="Wingdings" pitchFamily="2" charset="2"/>
              <a:buChar char="§"/>
            </a:pPr>
            <a:r>
              <a:rPr lang="en-US" sz="1800" dirty="0" smtClean="0">
                <a:solidFill>
                  <a:srgbClr val="171FBF"/>
                </a:solidFill>
                <a:cs typeface="Arial" pitchFamily="34" charset="0"/>
              </a:rPr>
              <a:t>Calcium oxalate</a:t>
            </a:r>
          </a:p>
          <a:p>
            <a:pPr algn="l" rtl="0" eaLnBrk="1" hangingPunct="1">
              <a:buFont typeface="Wingdings" pitchFamily="2" charset="2"/>
              <a:buChar char="§"/>
            </a:pPr>
            <a:r>
              <a:rPr lang="en-US" sz="1800" dirty="0" err="1" smtClean="0">
                <a:solidFill>
                  <a:srgbClr val="171FBF"/>
                </a:solidFill>
                <a:cs typeface="Arial" pitchFamily="34" charset="0"/>
              </a:rPr>
              <a:t>Cystine</a:t>
            </a:r>
            <a:r>
              <a:rPr lang="en-US" sz="1800" dirty="0" smtClean="0">
                <a:solidFill>
                  <a:srgbClr val="171FBF"/>
                </a:solidFill>
                <a:cs typeface="Arial" pitchFamily="34" charset="0"/>
              </a:rPr>
              <a:t> </a:t>
            </a:r>
          </a:p>
          <a:p>
            <a:pPr algn="l" rtl="0" eaLnBrk="1" hangingPunct="1">
              <a:buFont typeface="Wingdings" pitchFamily="2" charset="2"/>
              <a:buChar char="§"/>
            </a:pPr>
            <a:r>
              <a:rPr lang="en-US" sz="1800" dirty="0" smtClean="0">
                <a:solidFill>
                  <a:srgbClr val="171FBF"/>
                </a:solidFill>
                <a:cs typeface="Arial" pitchFamily="34" charset="0"/>
              </a:rPr>
              <a:t>Leucine</a:t>
            </a:r>
          </a:p>
          <a:p>
            <a:pPr eaLnBrk="1" hangingPunct="1">
              <a:buFont typeface="Wingdings" pitchFamily="2" charset="2"/>
              <a:buChar char="Ø"/>
            </a:pPr>
            <a:endParaRPr lang="en-US" sz="2800" dirty="0" smtClean="0">
              <a:cs typeface="Arial" pitchFamily="34" charset="0"/>
            </a:endParaRPr>
          </a:p>
          <a:p>
            <a:pPr eaLnBrk="1" hangingPunct="1">
              <a:buFont typeface="Arial" pitchFamily="34" charset="0"/>
              <a:buNone/>
            </a:pPr>
            <a:endParaRPr lang="en-US" sz="2800" dirty="0" smtClean="0">
              <a:cs typeface="Arial" pitchFamily="34" charset="0"/>
            </a:endParaRPr>
          </a:p>
          <a:p>
            <a:pPr eaLnBrk="1" hangingPunct="1">
              <a:buFont typeface="Arial" pitchFamily="34" charset="0"/>
              <a:buNone/>
            </a:pPr>
            <a:endParaRPr lang="en-US" sz="2800" dirty="0" smtClean="0">
              <a:cs typeface="Arial" pitchFamily="34" charset="0"/>
            </a:endParaRPr>
          </a:p>
          <a:p>
            <a:pPr eaLnBrk="1" hangingPunct="1">
              <a:buFont typeface="Arial" pitchFamily="34" charset="0"/>
              <a:buNone/>
            </a:pPr>
            <a:endParaRPr lang="en-US" sz="2800" dirty="0" smtClean="0">
              <a:cs typeface="Arial" pitchFamily="34" charset="0"/>
            </a:endParaRPr>
          </a:p>
        </p:txBody>
      </p:sp>
      <p:sp>
        <p:nvSpPr>
          <p:cNvPr id="59396" name="Rectangle 5"/>
          <p:cNvSpPr>
            <a:spLocks noGrp="1" noChangeArrowheads="1"/>
          </p:cNvSpPr>
          <p:nvPr>
            <p:ph type="body" sz="half" idx="4294967295"/>
          </p:nvPr>
        </p:nvSpPr>
        <p:spPr>
          <a:xfrm>
            <a:off x="3356992" y="2411760"/>
            <a:ext cx="3312368" cy="5283200"/>
          </a:xfrm>
        </p:spPr>
        <p:txBody>
          <a:bodyPr/>
          <a:lstStyle/>
          <a:p>
            <a:pPr algn="ctr" rtl="0" eaLnBrk="1" hangingPunct="1">
              <a:buFont typeface="Arial" pitchFamily="34" charset="0"/>
              <a:buNone/>
            </a:pPr>
            <a:r>
              <a:rPr lang="en-US" sz="2800" b="1" dirty="0" smtClean="0">
                <a:solidFill>
                  <a:srgbClr val="FF0000"/>
                </a:solidFill>
                <a:effectLst>
                  <a:outerShdw blurRad="38100" dist="38100" dir="2700000" algn="tl">
                    <a:srgbClr val="000000">
                      <a:alpha val="43137"/>
                    </a:srgbClr>
                  </a:outerShdw>
                </a:effectLst>
                <a:cs typeface="Arial" pitchFamily="34" charset="0"/>
              </a:rPr>
              <a:t>Crystals in alkaline </a:t>
            </a:r>
            <a:r>
              <a:rPr lang="en-US" sz="2800" b="1" dirty="0" smtClean="0">
                <a:solidFill>
                  <a:srgbClr val="FF0000"/>
                </a:solidFill>
                <a:effectLst>
                  <a:outerShdw blurRad="38100" dist="38100" dir="2700000" algn="tl">
                    <a:srgbClr val="000000">
                      <a:alpha val="43137"/>
                    </a:srgbClr>
                  </a:outerShdw>
                </a:effectLst>
                <a:cs typeface="Arial" pitchFamily="34" charset="0"/>
              </a:rPr>
              <a:t>urine</a:t>
            </a:r>
          </a:p>
          <a:p>
            <a:pPr algn="ctr" rtl="0" eaLnBrk="1" hangingPunct="1">
              <a:buFont typeface="Arial" pitchFamily="34" charset="0"/>
              <a:buNone/>
            </a:pPr>
            <a:endParaRPr lang="en-US" sz="800" b="1" dirty="0" smtClean="0">
              <a:solidFill>
                <a:srgbClr val="FF0000"/>
              </a:solidFill>
              <a:effectLst>
                <a:outerShdw blurRad="38100" dist="38100" dir="2700000" algn="tl">
                  <a:srgbClr val="000000">
                    <a:alpha val="43137"/>
                  </a:srgbClr>
                </a:outerShdw>
              </a:effectLst>
              <a:cs typeface="Arial" pitchFamily="34" charset="0"/>
            </a:endParaRPr>
          </a:p>
          <a:p>
            <a:pPr algn="l" rtl="0" eaLnBrk="1" hangingPunct="1">
              <a:buFont typeface="Wingdings" pitchFamily="2" charset="2"/>
              <a:buChar char="§"/>
            </a:pPr>
            <a:r>
              <a:rPr lang="en-US" sz="1800" dirty="0" smtClean="0">
                <a:solidFill>
                  <a:srgbClr val="171FBF"/>
                </a:solidFill>
                <a:cs typeface="Arial" pitchFamily="34" charset="0"/>
              </a:rPr>
              <a:t>Ammonium magnesium phosphates </a:t>
            </a:r>
            <a:r>
              <a:rPr lang="en-US" sz="1800" dirty="0" smtClean="0">
                <a:solidFill>
                  <a:srgbClr val="171FBF"/>
                </a:solidFill>
                <a:cs typeface="Arial" pitchFamily="34" charset="0"/>
              </a:rPr>
              <a:t>(</a:t>
            </a:r>
            <a:r>
              <a:rPr lang="en-US" sz="1800" dirty="0" smtClean="0">
                <a:solidFill>
                  <a:srgbClr val="171FBF"/>
                </a:solidFill>
                <a:cs typeface="Arial" pitchFamily="34" charset="0"/>
              </a:rPr>
              <a:t>triple phosphate </a:t>
            </a:r>
            <a:r>
              <a:rPr lang="en-US" sz="1800" dirty="0" smtClean="0">
                <a:solidFill>
                  <a:srgbClr val="171FBF"/>
                </a:solidFill>
                <a:cs typeface="Arial" pitchFamily="34" charset="0"/>
              </a:rPr>
              <a:t> </a:t>
            </a:r>
          </a:p>
          <a:p>
            <a:pPr marL="0" indent="0" algn="l" rtl="0" eaLnBrk="1" hangingPunct="1">
              <a:buNone/>
            </a:pPr>
            <a:r>
              <a:rPr lang="en-US" sz="1800" dirty="0">
                <a:solidFill>
                  <a:srgbClr val="171FBF"/>
                </a:solidFill>
                <a:cs typeface="Arial" pitchFamily="34" charset="0"/>
              </a:rPr>
              <a:t> </a:t>
            </a:r>
            <a:r>
              <a:rPr lang="en-US" sz="1800" dirty="0" smtClean="0">
                <a:solidFill>
                  <a:srgbClr val="171FBF"/>
                </a:solidFill>
                <a:cs typeface="Arial" pitchFamily="34" charset="0"/>
              </a:rPr>
              <a:t>      crystals)</a:t>
            </a:r>
            <a:endParaRPr lang="en-US" sz="1800" dirty="0" smtClean="0">
              <a:solidFill>
                <a:srgbClr val="171FBF"/>
              </a:solidFill>
              <a:cs typeface="Arial" pitchFamily="34" charset="0"/>
            </a:endParaRPr>
          </a:p>
          <a:p>
            <a:pPr algn="l" rtl="0" eaLnBrk="1" hangingPunct="1">
              <a:buFont typeface="Wingdings" pitchFamily="2" charset="2"/>
              <a:buChar char="§"/>
            </a:pPr>
            <a:r>
              <a:rPr lang="en-US" sz="1800" dirty="0" smtClean="0">
                <a:solidFill>
                  <a:srgbClr val="171FBF"/>
                </a:solidFill>
                <a:cs typeface="Arial" pitchFamily="34" charset="0"/>
              </a:rPr>
              <a:t>Calcium carbonate</a:t>
            </a:r>
          </a:p>
          <a:p>
            <a:pPr algn="l" rtl="0" eaLnBrk="1" hangingPunct="1"/>
            <a:endParaRPr lang="en-US" sz="2400" dirty="0" smtClean="0">
              <a:solidFill>
                <a:srgbClr val="171FBF"/>
              </a:solidFill>
              <a:cs typeface="Arial" pitchFamily="34" charset="0"/>
            </a:endParaRPr>
          </a:p>
        </p:txBody>
      </p:sp>
    </p:spTree>
    <p:extLst>
      <p:ext uri="{BB962C8B-B14F-4D97-AF65-F5344CB8AC3E}">
        <p14:creationId xmlns:p14="http://schemas.microsoft.com/office/powerpoint/2010/main" val="2867993356"/>
      </p:ext>
    </p:extLst>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42" name="Picture 1" descr="Ca-Oxalat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54702" y="1403649"/>
            <a:ext cx="1920212" cy="1440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a:spLocks noChangeArrowheads="1"/>
          </p:cNvSpPr>
          <p:nvPr/>
        </p:nvSpPr>
        <p:spPr bwMode="auto">
          <a:xfrm>
            <a:off x="42015" y="5436096"/>
            <a:ext cx="3528392" cy="830997"/>
          </a:xfrm>
          <a:prstGeom prst="rect">
            <a:avLst/>
          </a:prstGeom>
          <a:noFill/>
          <a:ln w="12700">
            <a:noFill/>
            <a:miter lim="800000"/>
            <a:headEnd/>
            <a:tailEnd/>
          </a:ln>
          <a:effectLst/>
        </p:spPr>
        <p:txBody>
          <a:bodyPr wrap="square">
            <a:spAutoFit/>
          </a:bodyPr>
          <a:lstStyle>
            <a:defPPr>
              <a:defRPr lang="en-US"/>
            </a:defPPr>
            <a:lvl1pPr algn="l" rtl="0" eaLnBrk="0" fontAlgn="base" hangingPunct="0">
              <a:spcBef>
                <a:spcPct val="0"/>
              </a:spcBef>
              <a:spcAft>
                <a:spcPct val="0"/>
              </a:spcAft>
              <a:defRPr kern="1200">
                <a:solidFill>
                  <a:schemeClr val="tx1"/>
                </a:solidFill>
                <a:latin typeface="Tahoma" charset="0"/>
                <a:ea typeface="+mn-ea"/>
                <a:cs typeface="+mn-cs"/>
              </a:defRPr>
            </a:lvl1pPr>
            <a:lvl2pPr marL="457200" algn="l" rtl="0" eaLnBrk="0" fontAlgn="base" hangingPunct="0">
              <a:spcBef>
                <a:spcPct val="0"/>
              </a:spcBef>
              <a:spcAft>
                <a:spcPct val="0"/>
              </a:spcAft>
              <a:defRPr kern="1200">
                <a:solidFill>
                  <a:schemeClr val="tx1"/>
                </a:solidFill>
                <a:latin typeface="Tahoma" charset="0"/>
                <a:ea typeface="+mn-ea"/>
                <a:cs typeface="+mn-cs"/>
              </a:defRPr>
            </a:lvl2pPr>
            <a:lvl3pPr marL="914400" algn="l" rtl="0" eaLnBrk="0" fontAlgn="base" hangingPunct="0">
              <a:spcBef>
                <a:spcPct val="0"/>
              </a:spcBef>
              <a:spcAft>
                <a:spcPct val="0"/>
              </a:spcAft>
              <a:defRPr kern="1200">
                <a:solidFill>
                  <a:schemeClr val="tx1"/>
                </a:solidFill>
                <a:latin typeface="Tahoma" charset="0"/>
                <a:ea typeface="+mn-ea"/>
                <a:cs typeface="+mn-cs"/>
              </a:defRPr>
            </a:lvl3pPr>
            <a:lvl4pPr marL="1371600" algn="l" rtl="0" eaLnBrk="0" fontAlgn="base" hangingPunct="0">
              <a:spcBef>
                <a:spcPct val="0"/>
              </a:spcBef>
              <a:spcAft>
                <a:spcPct val="0"/>
              </a:spcAft>
              <a:defRPr kern="1200">
                <a:solidFill>
                  <a:schemeClr val="tx1"/>
                </a:solidFill>
                <a:latin typeface="Tahoma" charset="0"/>
                <a:ea typeface="+mn-ea"/>
                <a:cs typeface="+mn-cs"/>
              </a:defRPr>
            </a:lvl4pPr>
            <a:lvl5pPr marL="1828800" algn="l" rtl="0" eaLnBrk="0" fontAlgn="base" hangingPunct="0">
              <a:spcBef>
                <a:spcPct val="0"/>
              </a:spcBef>
              <a:spcAft>
                <a:spcPct val="0"/>
              </a:spcAft>
              <a:defRPr kern="1200">
                <a:solidFill>
                  <a:schemeClr val="tx1"/>
                </a:solidFill>
                <a:latin typeface="Tahoma" charset="0"/>
                <a:ea typeface="+mn-ea"/>
                <a:cs typeface="+mn-cs"/>
              </a:defRPr>
            </a:lvl5pPr>
            <a:lvl6pPr marL="2286000" algn="r" defTabSz="914400" rtl="1" eaLnBrk="1" latinLnBrk="0" hangingPunct="1">
              <a:defRPr kern="1200">
                <a:solidFill>
                  <a:schemeClr val="tx1"/>
                </a:solidFill>
                <a:latin typeface="Tahoma" charset="0"/>
                <a:ea typeface="+mn-ea"/>
                <a:cs typeface="+mn-cs"/>
              </a:defRPr>
            </a:lvl6pPr>
            <a:lvl7pPr marL="2743200" algn="r" defTabSz="914400" rtl="1" eaLnBrk="1" latinLnBrk="0" hangingPunct="1">
              <a:defRPr kern="1200">
                <a:solidFill>
                  <a:schemeClr val="tx1"/>
                </a:solidFill>
                <a:latin typeface="Tahoma" charset="0"/>
                <a:ea typeface="+mn-ea"/>
                <a:cs typeface="+mn-cs"/>
              </a:defRPr>
            </a:lvl7pPr>
            <a:lvl8pPr marL="3200400" algn="r" defTabSz="914400" rtl="1" eaLnBrk="1" latinLnBrk="0" hangingPunct="1">
              <a:defRPr kern="1200">
                <a:solidFill>
                  <a:schemeClr val="tx1"/>
                </a:solidFill>
                <a:latin typeface="Tahoma" charset="0"/>
                <a:ea typeface="+mn-ea"/>
                <a:cs typeface="+mn-cs"/>
              </a:defRPr>
            </a:lvl8pPr>
            <a:lvl9pPr marL="3657600" algn="r" defTabSz="914400" rtl="1" eaLnBrk="1" latinLnBrk="0" hangingPunct="1">
              <a:defRPr kern="1200">
                <a:solidFill>
                  <a:schemeClr val="tx1"/>
                </a:solidFill>
                <a:latin typeface="Tahoma" charset="0"/>
                <a:ea typeface="+mn-ea"/>
                <a:cs typeface="+mn-cs"/>
              </a:defRPr>
            </a:lvl9pPr>
          </a:lstStyle>
          <a:p>
            <a:pPr algn="ctr">
              <a:defRPr/>
            </a:pPr>
            <a:r>
              <a:rPr lang="en-US" sz="2400" b="1" dirty="0" smtClean="0">
                <a:solidFill>
                  <a:srgbClr val="171FBF"/>
                </a:solidFill>
                <a:effectLst>
                  <a:outerShdw blurRad="38100" dist="38100" dir="2700000" algn="tl">
                    <a:srgbClr val="000000"/>
                  </a:outerShdw>
                </a:effectLst>
              </a:rPr>
              <a:t>Uric Acid</a:t>
            </a:r>
          </a:p>
          <a:p>
            <a:pPr algn="ctr">
              <a:defRPr/>
            </a:pPr>
            <a:r>
              <a:rPr lang="en-US" sz="2400" b="1" dirty="0" smtClean="0">
                <a:solidFill>
                  <a:srgbClr val="171FBF"/>
                </a:solidFill>
                <a:effectLst>
                  <a:outerShdw blurRad="38100" dist="38100" dir="2700000" algn="tl">
                    <a:srgbClr val="000000"/>
                  </a:outerShdw>
                </a:effectLst>
              </a:rPr>
              <a:t>Crystals</a:t>
            </a:r>
            <a:endParaRPr lang="en-US" sz="2400" b="1" dirty="0">
              <a:solidFill>
                <a:srgbClr val="171FBF"/>
              </a:solidFill>
              <a:effectLst>
                <a:outerShdw blurRad="38100" dist="38100" dir="2700000" algn="tl">
                  <a:srgbClr val="000000"/>
                </a:outerShdw>
              </a:effectLst>
            </a:endParaRPr>
          </a:p>
        </p:txBody>
      </p:sp>
      <p:pic>
        <p:nvPicPr>
          <p:cNvPr id="4" name="Picture 1" descr="Triple-fosfat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54701" y="3203848"/>
            <a:ext cx="1920213" cy="1440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5" descr="urat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44835" y="4847739"/>
            <a:ext cx="1739944" cy="1801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descr="cystine"/>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990664" y="7092280"/>
            <a:ext cx="2248285" cy="1686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a:spLocks noChangeArrowheads="1"/>
          </p:cNvSpPr>
          <p:nvPr/>
        </p:nvSpPr>
        <p:spPr bwMode="auto">
          <a:xfrm>
            <a:off x="293630" y="3635896"/>
            <a:ext cx="3528392" cy="830997"/>
          </a:xfrm>
          <a:prstGeom prst="rect">
            <a:avLst/>
          </a:prstGeom>
          <a:noFill/>
          <a:ln w="12700">
            <a:noFill/>
            <a:miter lim="800000"/>
            <a:headEnd/>
            <a:tailEnd/>
          </a:ln>
          <a:effectLst/>
        </p:spPr>
        <p:txBody>
          <a:bodyPr wrap="square">
            <a:spAutoFit/>
          </a:bodyPr>
          <a:lstStyle>
            <a:defPPr>
              <a:defRPr lang="en-US"/>
            </a:defPPr>
            <a:lvl1pPr algn="l" rtl="0" eaLnBrk="0" fontAlgn="base" hangingPunct="0">
              <a:spcBef>
                <a:spcPct val="0"/>
              </a:spcBef>
              <a:spcAft>
                <a:spcPct val="0"/>
              </a:spcAft>
              <a:defRPr kern="1200">
                <a:solidFill>
                  <a:schemeClr val="tx1"/>
                </a:solidFill>
                <a:latin typeface="Tahoma" charset="0"/>
                <a:ea typeface="+mn-ea"/>
                <a:cs typeface="+mn-cs"/>
              </a:defRPr>
            </a:lvl1pPr>
            <a:lvl2pPr marL="457200" algn="l" rtl="0" eaLnBrk="0" fontAlgn="base" hangingPunct="0">
              <a:spcBef>
                <a:spcPct val="0"/>
              </a:spcBef>
              <a:spcAft>
                <a:spcPct val="0"/>
              </a:spcAft>
              <a:defRPr kern="1200">
                <a:solidFill>
                  <a:schemeClr val="tx1"/>
                </a:solidFill>
                <a:latin typeface="Tahoma" charset="0"/>
                <a:ea typeface="+mn-ea"/>
                <a:cs typeface="+mn-cs"/>
              </a:defRPr>
            </a:lvl2pPr>
            <a:lvl3pPr marL="914400" algn="l" rtl="0" eaLnBrk="0" fontAlgn="base" hangingPunct="0">
              <a:spcBef>
                <a:spcPct val="0"/>
              </a:spcBef>
              <a:spcAft>
                <a:spcPct val="0"/>
              </a:spcAft>
              <a:defRPr kern="1200">
                <a:solidFill>
                  <a:schemeClr val="tx1"/>
                </a:solidFill>
                <a:latin typeface="Tahoma" charset="0"/>
                <a:ea typeface="+mn-ea"/>
                <a:cs typeface="+mn-cs"/>
              </a:defRPr>
            </a:lvl3pPr>
            <a:lvl4pPr marL="1371600" algn="l" rtl="0" eaLnBrk="0" fontAlgn="base" hangingPunct="0">
              <a:spcBef>
                <a:spcPct val="0"/>
              </a:spcBef>
              <a:spcAft>
                <a:spcPct val="0"/>
              </a:spcAft>
              <a:defRPr kern="1200">
                <a:solidFill>
                  <a:schemeClr val="tx1"/>
                </a:solidFill>
                <a:latin typeface="Tahoma" charset="0"/>
                <a:ea typeface="+mn-ea"/>
                <a:cs typeface="+mn-cs"/>
              </a:defRPr>
            </a:lvl4pPr>
            <a:lvl5pPr marL="1828800" algn="l" rtl="0" eaLnBrk="0" fontAlgn="base" hangingPunct="0">
              <a:spcBef>
                <a:spcPct val="0"/>
              </a:spcBef>
              <a:spcAft>
                <a:spcPct val="0"/>
              </a:spcAft>
              <a:defRPr kern="1200">
                <a:solidFill>
                  <a:schemeClr val="tx1"/>
                </a:solidFill>
                <a:latin typeface="Tahoma" charset="0"/>
                <a:ea typeface="+mn-ea"/>
                <a:cs typeface="+mn-cs"/>
              </a:defRPr>
            </a:lvl5pPr>
            <a:lvl6pPr marL="2286000" algn="r" defTabSz="914400" rtl="1" eaLnBrk="1" latinLnBrk="0" hangingPunct="1">
              <a:defRPr kern="1200">
                <a:solidFill>
                  <a:schemeClr val="tx1"/>
                </a:solidFill>
                <a:latin typeface="Tahoma" charset="0"/>
                <a:ea typeface="+mn-ea"/>
                <a:cs typeface="+mn-cs"/>
              </a:defRPr>
            </a:lvl6pPr>
            <a:lvl7pPr marL="2743200" algn="r" defTabSz="914400" rtl="1" eaLnBrk="1" latinLnBrk="0" hangingPunct="1">
              <a:defRPr kern="1200">
                <a:solidFill>
                  <a:schemeClr val="tx1"/>
                </a:solidFill>
                <a:latin typeface="Tahoma" charset="0"/>
                <a:ea typeface="+mn-ea"/>
                <a:cs typeface="+mn-cs"/>
              </a:defRPr>
            </a:lvl7pPr>
            <a:lvl8pPr marL="3200400" algn="r" defTabSz="914400" rtl="1" eaLnBrk="1" latinLnBrk="0" hangingPunct="1">
              <a:defRPr kern="1200">
                <a:solidFill>
                  <a:schemeClr val="tx1"/>
                </a:solidFill>
                <a:latin typeface="Tahoma" charset="0"/>
                <a:ea typeface="+mn-ea"/>
                <a:cs typeface="+mn-cs"/>
              </a:defRPr>
            </a:lvl8pPr>
            <a:lvl9pPr marL="3657600" algn="r" defTabSz="914400" rtl="1" eaLnBrk="1" latinLnBrk="0" hangingPunct="1">
              <a:defRPr kern="1200">
                <a:solidFill>
                  <a:schemeClr val="tx1"/>
                </a:solidFill>
                <a:latin typeface="Tahoma" charset="0"/>
                <a:ea typeface="+mn-ea"/>
                <a:cs typeface="+mn-cs"/>
              </a:defRPr>
            </a:lvl9pPr>
          </a:lstStyle>
          <a:p>
            <a:pPr algn="ctr">
              <a:defRPr/>
            </a:pPr>
            <a:r>
              <a:rPr lang="en-US" sz="2400" b="1" dirty="0" smtClean="0">
                <a:solidFill>
                  <a:srgbClr val="171FBF"/>
                </a:solidFill>
                <a:effectLst>
                  <a:outerShdw blurRad="38100" dist="38100" dir="2700000" algn="tl">
                    <a:srgbClr val="000000"/>
                  </a:outerShdw>
                </a:effectLst>
              </a:rPr>
              <a:t>Triple Phosphate</a:t>
            </a:r>
          </a:p>
          <a:p>
            <a:pPr algn="ctr">
              <a:defRPr/>
            </a:pPr>
            <a:r>
              <a:rPr lang="en-US" sz="2400" b="1" dirty="0" smtClean="0">
                <a:solidFill>
                  <a:srgbClr val="171FBF"/>
                </a:solidFill>
                <a:effectLst>
                  <a:outerShdw blurRad="38100" dist="38100" dir="2700000" algn="tl">
                    <a:srgbClr val="000000"/>
                  </a:outerShdw>
                </a:effectLst>
              </a:rPr>
              <a:t>Crystals</a:t>
            </a:r>
            <a:endParaRPr lang="en-US" sz="2400" b="1" dirty="0">
              <a:solidFill>
                <a:srgbClr val="171FBF"/>
              </a:solidFill>
              <a:effectLst>
                <a:outerShdw blurRad="38100" dist="38100" dir="2700000" algn="tl">
                  <a:srgbClr val="000000"/>
                </a:outerShdw>
              </a:effectLst>
            </a:endParaRPr>
          </a:p>
        </p:txBody>
      </p:sp>
      <p:sp>
        <p:nvSpPr>
          <p:cNvPr id="8" name="Rectangle 7"/>
          <p:cNvSpPr>
            <a:spLocks noChangeArrowheads="1"/>
          </p:cNvSpPr>
          <p:nvPr/>
        </p:nvSpPr>
        <p:spPr bwMode="auto">
          <a:xfrm>
            <a:off x="269032" y="2047528"/>
            <a:ext cx="3528392" cy="830997"/>
          </a:xfrm>
          <a:prstGeom prst="rect">
            <a:avLst/>
          </a:prstGeom>
          <a:noFill/>
          <a:ln w="12700">
            <a:noFill/>
            <a:miter lim="800000"/>
            <a:headEnd/>
            <a:tailEnd/>
          </a:ln>
          <a:effectLst/>
        </p:spPr>
        <p:txBody>
          <a:bodyPr wrap="square">
            <a:spAutoFit/>
          </a:bodyPr>
          <a:lstStyle>
            <a:defPPr>
              <a:defRPr lang="en-US"/>
            </a:defPPr>
            <a:lvl1pPr algn="l" rtl="0" eaLnBrk="0" fontAlgn="base" hangingPunct="0">
              <a:spcBef>
                <a:spcPct val="0"/>
              </a:spcBef>
              <a:spcAft>
                <a:spcPct val="0"/>
              </a:spcAft>
              <a:defRPr kern="1200">
                <a:solidFill>
                  <a:schemeClr val="tx1"/>
                </a:solidFill>
                <a:latin typeface="Tahoma" charset="0"/>
                <a:ea typeface="+mn-ea"/>
                <a:cs typeface="+mn-cs"/>
              </a:defRPr>
            </a:lvl1pPr>
            <a:lvl2pPr marL="457200" algn="l" rtl="0" eaLnBrk="0" fontAlgn="base" hangingPunct="0">
              <a:spcBef>
                <a:spcPct val="0"/>
              </a:spcBef>
              <a:spcAft>
                <a:spcPct val="0"/>
              </a:spcAft>
              <a:defRPr kern="1200">
                <a:solidFill>
                  <a:schemeClr val="tx1"/>
                </a:solidFill>
                <a:latin typeface="Tahoma" charset="0"/>
                <a:ea typeface="+mn-ea"/>
                <a:cs typeface="+mn-cs"/>
              </a:defRPr>
            </a:lvl2pPr>
            <a:lvl3pPr marL="914400" algn="l" rtl="0" eaLnBrk="0" fontAlgn="base" hangingPunct="0">
              <a:spcBef>
                <a:spcPct val="0"/>
              </a:spcBef>
              <a:spcAft>
                <a:spcPct val="0"/>
              </a:spcAft>
              <a:defRPr kern="1200">
                <a:solidFill>
                  <a:schemeClr val="tx1"/>
                </a:solidFill>
                <a:latin typeface="Tahoma" charset="0"/>
                <a:ea typeface="+mn-ea"/>
                <a:cs typeface="+mn-cs"/>
              </a:defRPr>
            </a:lvl3pPr>
            <a:lvl4pPr marL="1371600" algn="l" rtl="0" eaLnBrk="0" fontAlgn="base" hangingPunct="0">
              <a:spcBef>
                <a:spcPct val="0"/>
              </a:spcBef>
              <a:spcAft>
                <a:spcPct val="0"/>
              </a:spcAft>
              <a:defRPr kern="1200">
                <a:solidFill>
                  <a:schemeClr val="tx1"/>
                </a:solidFill>
                <a:latin typeface="Tahoma" charset="0"/>
                <a:ea typeface="+mn-ea"/>
                <a:cs typeface="+mn-cs"/>
              </a:defRPr>
            </a:lvl4pPr>
            <a:lvl5pPr marL="1828800" algn="l" rtl="0" eaLnBrk="0" fontAlgn="base" hangingPunct="0">
              <a:spcBef>
                <a:spcPct val="0"/>
              </a:spcBef>
              <a:spcAft>
                <a:spcPct val="0"/>
              </a:spcAft>
              <a:defRPr kern="1200">
                <a:solidFill>
                  <a:schemeClr val="tx1"/>
                </a:solidFill>
                <a:latin typeface="Tahoma" charset="0"/>
                <a:ea typeface="+mn-ea"/>
                <a:cs typeface="+mn-cs"/>
              </a:defRPr>
            </a:lvl5pPr>
            <a:lvl6pPr marL="2286000" algn="r" defTabSz="914400" rtl="1" eaLnBrk="1" latinLnBrk="0" hangingPunct="1">
              <a:defRPr kern="1200">
                <a:solidFill>
                  <a:schemeClr val="tx1"/>
                </a:solidFill>
                <a:latin typeface="Tahoma" charset="0"/>
                <a:ea typeface="+mn-ea"/>
                <a:cs typeface="+mn-cs"/>
              </a:defRPr>
            </a:lvl6pPr>
            <a:lvl7pPr marL="2743200" algn="r" defTabSz="914400" rtl="1" eaLnBrk="1" latinLnBrk="0" hangingPunct="1">
              <a:defRPr kern="1200">
                <a:solidFill>
                  <a:schemeClr val="tx1"/>
                </a:solidFill>
                <a:latin typeface="Tahoma" charset="0"/>
                <a:ea typeface="+mn-ea"/>
                <a:cs typeface="+mn-cs"/>
              </a:defRPr>
            </a:lvl7pPr>
            <a:lvl8pPr marL="3200400" algn="r" defTabSz="914400" rtl="1" eaLnBrk="1" latinLnBrk="0" hangingPunct="1">
              <a:defRPr kern="1200">
                <a:solidFill>
                  <a:schemeClr val="tx1"/>
                </a:solidFill>
                <a:latin typeface="Tahoma" charset="0"/>
                <a:ea typeface="+mn-ea"/>
                <a:cs typeface="+mn-cs"/>
              </a:defRPr>
            </a:lvl8pPr>
            <a:lvl9pPr marL="3657600" algn="r" defTabSz="914400" rtl="1" eaLnBrk="1" latinLnBrk="0" hangingPunct="1">
              <a:defRPr kern="1200">
                <a:solidFill>
                  <a:schemeClr val="tx1"/>
                </a:solidFill>
                <a:latin typeface="Tahoma" charset="0"/>
                <a:ea typeface="+mn-ea"/>
                <a:cs typeface="+mn-cs"/>
              </a:defRPr>
            </a:lvl9pPr>
          </a:lstStyle>
          <a:p>
            <a:pPr algn="ctr">
              <a:defRPr/>
            </a:pPr>
            <a:r>
              <a:rPr lang="en-US" sz="2400" b="1" dirty="0">
                <a:solidFill>
                  <a:srgbClr val="171FBF"/>
                </a:solidFill>
                <a:effectLst>
                  <a:outerShdw blurRad="38100" dist="38100" dir="2700000" algn="tl">
                    <a:srgbClr val="000000"/>
                  </a:outerShdw>
                </a:effectLst>
              </a:rPr>
              <a:t>Calcium Oxalate </a:t>
            </a:r>
            <a:endParaRPr lang="en-US" sz="2400" b="1" dirty="0" smtClean="0">
              <a:solidFill>
                <a:srgbClr val="171FBF"/>
              </a:solidFill>
              <a:effectLst>
                <a:outerShdw blurRad="38100" dist="38100" dir="2700000" algn="tl">
                  <a:srgbClr val="000000"/>
                </a:outerShdw>
              </a:effectLst>
            </a:endParaRPr>
          </a:p>
          <a:p>
            <a:pPr algn="ctr">
              <a:defRPr/>
            </a:pPr>
            <a:r>
              <a:rPr lang="en-US" sz="2400" b="1" dirty="0" smtClean="0">
                <a:solidFill>
                  <a:srgbClr val="171FBF"/>
                </a:solidFill>
                <a:effectLst>
                  <a:outerShdw blurRad="38100" dist="38100" dir="2700000" algn="tl">
                    <a:srgbClr val="000000"/>
                  </a:outerShdw>
                </a:effectLst>
              </a:rPr>
              <a:t>Crystals</a:t>
            </a:r>
            <a:endParaRPr lang="en-US" sz="2400" b="1" dirty="0">
              <a:solidFill>
                <a:srgbClr val="171FBF"/>
              </a:solidFill>
              <a:effectLst>
                <a:outerShdw blurRad="38100" dist="38100" dir="2700000" algn="tl">
                  <a:srgbClr val="000000"/>
                </a:outerShdw>
              </a:effectLst>
            </a:endParaRPr>
          </a:p>
        </p:txBody>
      </p:sp>
      <p:sp>
        <p:nvSpPr>
          <p:cNvPr id="9" name="Rectangle 8"/>
          <p:cNvSpPr>
            <a:spLocks noChangeArrowheads="1"/>
          </p:cNvSpPr>
          <p:nvPr/>
        </p:nvSpPr>
        <p:spPr bwMode="auto">
          <a:xfrm>
            <a:off x="241379" y="7812360"/>
            <a:ext cx="3528392" cy="830997"/>
          </a:xfrm>
          <a:prstGeom prst="rect">
            <a:avLst/>
          </a:prstGeom>
          <a:noFill/>
          <a:ln w="12700">
            <a:noFill/>
            <a:miter lim="800000"/>
            <a:headEnd/>
            <a:tailEnd/>
          </a:ln>
          <a:effectLst/>
        </p:spPr>
        <p:txBody>
          <a:bodyPr wrap="square">
            <a:spAutoFit/>
          </a:bodyPr>
          <a:lstStyle>
            <a:defPPr>
              <a:defRPr lang="en-US"/>
            </a:defPPr>
            <a:lvl1pPr algn="l" rtl="0" eaLnBrk="0" fontAlgn="base" hangingPunct="0">
              <a:spcBef>
                <a:spcPct val="0"/>
              </a:spcBef>
              <a:spcAft>
                <a:spcPct val="0"/>
              </a:spcAft>
              <a:defRPr kern="1200">
                <a:solidFill>
                  <a:schemeClr val="tx1"/>
                </a:solidFill>
                <a:latin typeface="Tahoma" charset="0"/>
                <a:ea typeface="+mn-ea"/>
                <a:cs typeface="+mn-cs"/>
              </a:defRPr>
            </a:lvl1pPr>
            <a:lvl2pPr marL="457200" algn="l" rtl="0" eaLnBrk="0" fontAlgn="base" hangingPunct="0">
              <a:spcBef>
                <a:spcPct val="0"/>
              </a:spcBef>
              <a:spcAft>
                <a:spcPct val="0"/>
              </a:spcAft>
              <a:defRPr kern="1200">
                <a:solidFill>
                  <a:schemeClr val="tx1"/>
                </a:solidFill>
                <a:latin typeface="Tahoma" charset="0"/>
                <a:ea typeface="+mn-ea"/>
                <a:cs typeface="+mn-cs"/>
              </a:defRPr>
            </a:lvl2pPr>
            <a:lvl3pPr marL="914400" algn="l" rtl="0" eaLnBrk="0" fontAlgn="base" hangingPunct="0">
              <a:spcBef>
                <a:spcPct val="0"/>
              </a:spcBef>
              <a:spcAft>
                <a:spcPct val="0"/>
              </a:spcAft>
              <a:defRPr kern="1200">
                <a:solidFill>
                  <a:schemeClr val="tx1"/>
                </a:solidFill>
                <a:latin typeface="Tahoma" charset="0"/>
                <a:ea typeface="+mn-ea"/>
                <a:cs typeface="+mn-cs"/>
              </a:defRPr>
            </a:lvl3pPr>
            <a:lvl4pPr marL="1371600" algn="l" rtl="0" eaLnBrk="0" fontAlgn="base" hangingPunct="0">
              <a:spcBef>
                <a:spcPct val="0"/>
              </a:spcBef>
              <a:spcAft>
                <a:spcPct val="0"/>
              </a:spcAft>
              <a:defRPr kern="1200">
                <a:solidFill>
                  <a:schemeClr val="tx1"/>
                </a:solidFill>
                <a:latin typeface="Tahoma" charset="0"/>
                <a:ea typeface="+mn-ea"/>
                <a:cs typeface="+mn-cs"/>
              </a:defRPr>
            </a:lvl4pPr>
            <a:lvl5pPr marL="1828800" algn="l" rtl="0" eaLnBrk="0" fontAlgn="base" hangingPunct="0">
              <a:spcBef>
                <a:spcPct val="0"/>
              </a:spcBef>
              <a:spcAft>
                <a:spcPct val="0"/>
              </a:spcAft>
              <a:defRPr kern="1200">
                <a:solidFill>
                  <a:schemeClr val="tx1"/>
                </a:solidFill>
                <a:latin typeface="Tahoma" charset="0"/>
                <a:ea typeface="+mn-ea"/>
                <a:cs typeface="+mn-cs"/>
              </a:defRPr>
            </a:lvl5pPr>
            <a:lvl6pPr marL="2286000" algn="r" defTabSz="914400" rtl="1" eaLnBrk="1" latinLnBrk="0" hangingPunct="1">
              <a:defRPr kern="1200">
                <a:solidFill>
                  <a:schemeClr val="tx1"/>
                </a:solidFill>
                <a:latin typeface="Tahoma" charset="0"/>
                <a:ea typeface="+mn-ea"/>
                <a:cs typeface="+mn-cs"/>
              </a:defRPr>
            </a:lvl6pPr>
            <a:lvl7pPr marL="2743200" algn="r" defTabSz="914400" rtl="1" eaLnBrk="1" latinLnBrk="0" hangingPunct="1">
              <a:defRPr kern="1200">
                <a:solidFill>
                  <a:schemeClr val="tx1"/>
                </a:solidFill>
                <a:latin typeface="Tahoma" charset="0"/>
                <a:ea typeface="+mn-ea"/>
                <a:cs typeface="+mn-cs"/>
              </a:defRPr>
            </a:lvl7pPr>
            <a:lvl8pPr marL="3200400" algn="r" defTabSz="914400" rtl="1" eaLnBrk="1" latinLnBrk="0" hangingPunct="1">
              <a:defRPr kern="1200">
                <a:solidFill>
                  <a:schemeClr val="tx1"/>
                </a:solidFill>
                <a:latin typeface="Tahoma" charset="0"/>
                <a:ea typeface="+mn-ea"/>
                <a:cs typeface="+mn-cs"/>
              </a:defRPr>
            </a:lvl8pPr>
            <a:lvl9pPr marL="3657600" algn="r" defTabSz="914400" rtl="1" eaLnBrk="1" latinLnBrk="0" hangingPunct="1">
              <a:defRPr kern="1200">
                <a:solidFill>
                  <a:schemeClr val="tx1"/>
                </a:solidFill>
                <a:latin typeface="Tahoma" charset="0"/>
                <a:ea typeface="+mn-ea"/>
                <a:cs typeface="+mn-cs"/>
              </a:defRPr>
            </a:lvl9pPr>
          </a:lstStyle>
          <a:p>
            <a:pPr algn="ctr">
              <a:defRPr/>
            </a:pPr>
            <a:r>
              <a:rPr lang="en-US" sz="2400" b="1" dirty="0" err="1" smtClean="0">
                <a:solidFill>
                  <a:srgbClr val="171FBF"/>
                </a:solidFill>
                <a:effectLst>
                  <a:outerShdw blurRad="38100" dist="38100" dir="2700000" algn="tl">
                    <a:srgbClr val="000000"/>
                  </a:outerShdw>
                </a:effectLst>
              </a:rPr>
              <a:t>Cystine</a:t>
            </a:r>
            <a:endParaRPr lang="en-US" sz="2400" b="1" dirty="0" smtClean="0">
              <a:solidFill>
                <a:srgbClr val="171FBF"/>
              </a:solidFill>
              <a:effectLst>
                <a:outerShdw blurRad="38100" dist="38100" dir="2700000" algn="tl">
                  <a:srgbClr val="000000"/>
                </a:outerShdw>
              </a:effectLst>
            </a:endParaRPr>
          </a:p>
          <a:p>
            <a:pPr algn="ctr">
              <a:defRPr/>
            </a:pPr>
            <a:r>
              <a:rPr lang="en-US" sz="2400" b="1" dirty="0" smtClean="0">
                <a:solidFill>
                  <a:srgbClr val="171FBF"/>
                </a:solidFill>
                <a:effectLst>
                  <a:outerShdw blurRad="38100" dist="38100" dir="2700000" algn="tl">
                    <a:srgbClr val="000000"/>
                  </a:outerShdw>
                </a:effectLst>
              </a:rPr>
              <a:t>Crystals</a:t>
            </a:r>
            <a:endParaRPr lang="en-US" sz="2400" b="1" dirty="0">
              <a:solidFill>
                <a:srgbClr val="171FBF"/>
              </a:solidFill>
              <a:effectLst>
                <a:outerShdw blurRad="38100" dist="38100" dir="2700000" algn="tl">
                  <a:srgbClr val="000000"/>
                </a:outerShdw>
              </a:effectLst>
            </a:endParaRPr>
          </a:p>
        </p:txBody>
      </p:sp>
      <p:sp>
        <p:nvSpPr>
          <p:cNvPr id="10" name="Rectangle 2"/>
          <p:cNvSpPr txBox="1">
            <a:spLocks noChangeArrowheads="1"/>
          </p:cNvSpPr>
          <p:nvPr/>
        </p:nvSpPr>
        <p:spPr>
          <a:xfrm>
            <a:off x="342900" y="366184"/>
            <a:ext cx="5757649" cy="848467"/>
          </a:xfrm>
          <a:prstGeom prst="rect">
            <a:avLst/>
          </a:prstGeom>
          <a:solidFill>
            <a:srgbClr val="DBEEF4"/>
          </a:solidFill>
          <a:ln cap="flat" algn="ctr">
            <a:solidFill>
              <a:schemeClr val="accent1"/>
            </a:solidFill>
            <a:miter lim="800000"/>
            <a:headEnd type="none" w="med" len="med"/>
            <a:tailEnd type="none" w="med" len="me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lIns="91440" tIns="45720" rIns="91440" bIns="45720" rtlCol="1" anchor="ctr">
            <a:normAutofit fontScale="90000" lnSpcReduction="20000"/>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sz="3200" b="1" dirty="0" smtClean="0">
                <a:solidFill>
                  <a:srgbClr val="FF0000"/>
                </a:solidFill>
                <a:effectLst>
                  <a:outerShdw blurRad="38100" dist="38100" dir="2700000" algn="tl">
                    <a:srgbClr val="000000">
                      <a:alpha val="43137"/>
                    </a:srgbClr>
                  </a:outerShdw>
                </a:effectLst>
              </a:rPr>
              <a:t>MICROSCOPIC URINE EXAMINATION</a:t>
            </a:r>
            <a:r>
              <a:rPr lang="en-US" sz="3200" b="1" dirty="0" smtClean="0">
                <a:solidFill>
                  <a:srgbClr val="FF0000"/>
                </a:solidFill>
                <a:effectLst>
                  <a:outerShdw blurRad="38100" dist="38100" dir="2700000" algn="tl">
                    <a:srgbClr val="000000">
                      <a:alpha val="43137"/>
                    </a:srgbClr>
                  </a:outerShdw>
                </a:effectLst>
                <a:cs typeface="Times New Roman" pitchFamily="18" charset="0"/>
              </a:rPr>
              <a:t/>
            </a:r>
            <a:br>
              <a:rPr lang="en-US" sz="3200" b="1" dirty="0" smtClean="0">
                <a:solidFill>
                  <a:srgbClr val="FF0000"/>
                </a:solidFill>
                <a:effectLst>
                  <a:outerShdw blurRad="38100" dist="38100" dir="2700000" algn="tl">
                    <a:srgbClr val="000000">
                      <a:alpha val="43137"/>
                    </a:srgbClr>
                  </a:outerShdw>
                </a:effectLst>
                <a:cs typeface="Times New Roman" pitchFamily="18" charset="0"/>
              </a:rPr>
            </a:br>
            <a:r>
              <a:rPr lang="en-US" sz="3600" b="1" dirty="0" smtClean="0">
                <a:solidFill>
                  <a:srgbClr val="FF0000"/>
                </a:solidFill>
                <a:effectLst>
                  <a:outerShdw blurRad="38100" dist="38100" dir="2700000" algn="tl">
                    <a:srgbClr val="000000">
                      <a:alpha val="43137"/>
                    </a:srgbClr>
                  </a:outerShdw>
                </a:effectLst>
                <a:cs typeface="Times New Roman" pitchFamily="18" charset="0"/>
              </a:rPr>
              <a:t>Crystals</a:t>
            </a:r>
            <a:endParaRPr lang="en-US" sz="3600" b="1" dirty="0" smtClean="0">
              <a:solidFill>
                <a:srgbClr val="FF0000"/>
              </a:solidFill>
              <a:effectLst>
                <a:outerShdw blurRad="38100" dist="38100" dir="2700000" algn="tl">
                  <a:srgbClr val="000000">
                    <a:alpha val="43137"/>
                  </a:srgbClr>
                </a:outerShdw>
              </a:effectLst>
              <a:cs typeface="Times New Roman" pitchFamily="18" charset="0"/>
            </a:endParaRPr>
          </a:p>
        </p:txBody>
      </p:sp>
    </p:spTree>
    <p:extLst>
      <p:ext uri="{BB962C8B-B14F-4D97-AF65-F5344CB8AC3E}">
        <p14:creationId xmlns:p14="http://schemas.microsoft.com/office/powerpoint/2010/main" val="327947395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idx="4294967295"/>
          </p:nvPr>
        </p:nvSpPr>
        <p:spPr/>
        <p:txBody>
          <a:bodyPr/>
          <a:lstStyle/>
          <a:p>
            <a:pPr eaLnBrk="1" hangingPunct="1"/>
            <a:r>
              <a:rPr lang="en-US" dirty="0" smtClean="0">
                <a:solidFill>
                  <a:srgbClr val="FF0000"/>
                </a:solidFill>
                <a:effectLst>
                  <a:outerShdw blurRad="38100" dist="38100" dir="2700000" algn="tl">
                    <a:srgbClr val="000000">
                      <a:alpha val="43137"/>
                    </a:srgbClr>
                  </a:outerShdw>
                </a:effectLst>
                <a:cs typeface="Times New Roman" pitchFamily="18" charset="0"/>
              </a:rPr>
              <a:t>crystals</a:t>
            </a:r>
          </a:p>
        </p:txBody>
      </p:sp>
      <p:sp>
        <p:nvSpPr>
          <p:cNvPr id="60419" name="Rectangle 3"/>
          <p:cNvSpPr>
            <a:spLocks noGrp="1" noChangeArrowheads="1"/>
          </p:cNvSpPr>
          <p:nvPr>
            <p:ph type="body" idx="4294967295"/>
          </p:nvPr>
        </p:nvSpPr>
        <p:spPr/>
        <p:txBody>
          <a:bodyPr/>
          <a:lstStyle/>
          <a:p>
            <a:pPr eaLnBrk="1" hangingPunct="1"/>
            <a:r>
              <a:rPr lang="en-US" smtClean="0">
                <a:cs typeface="Arial" pitchFamily="34" charset="0"/>
              </a:rPr>
              <a:t> </a:t>
            </a:r>
          </a:p>
        </p:txBody>
      </p:sp>
      <p:pic>
        <p:nvPicPr>
          <p:cNvPr id="60420" name="Picture 5" descr="uricpluscaoxagain400croparro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96975" y="1763713"/>
            <a:ext cx="4613275" cy="6659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14358104"/>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ln>
            <a:solidFill>
              <a:schemeClr val="accent1"/>
            </a:solidFill>
          </a:ln>
        </p:spPr>
        <p:txBody>
          <a:bodyPr>
            <a:normAutofit/>
          </a:bodyPr>
          <a:lstStyle/>
          <a:p>
            <a:pPr>
              <a:buNone/>
            </a:pPr>
            <a:endParaRPr lang="en-US" b="1" dirty="0" smtClean="0">
              <a:solidFill>
                <a:srgbClr val="FF0000"/>
              </a:solidFill>
              <a:effectLst>
                <a:outerShdw blurRad="38100" dist="38100" dir="2700000" algn="tl">
                  <a:srgbClr val="000000">
                    <a:alpha val="43137"/>
                  </a:srgbClr>
                </a:outerShdw>
              </a:effectLst>
            </a:endParaRPr>
          </a:p>
          <a:p>
            <a:pPr algn="l">
              <a:buNone/>
            </a:pPr>
            <a:r>
              <a:rPr lang="en-US" b="1" dirty="0" smtClean="0">
                <a:solidFill>
                  <a:srgbClr val="FF0000"/>
                </a:solidFill>
                <a:effectLst>
                  <a:outerShdw blurRad="38100" dist="38100" dir="2700000" algn="tl">
                    <a:srgbClr val="000000">
                      <a:alpha val="43137"/>
                    </a:srgbClr>
                  </a:outerShdw>
                </a:effectLst>
              </a:rPr>
              <a:t>1- Volume</a:t>
            </a:r>
          </a:p>
          <a:p>
            <a:pPr algn="l">
              <a:buNone/>
            </a:pPr>
            <a:r>
              <a:rPr lang="en-US" b="1" dirty="0" smtClean="0">
                <a:solidFill>
                  <a:srgbClr val="FF0000"/>
                </a:solidFill>
                <a:effectLst>
                  <a:outerShdw blurRad="38100" dist="38100" dir="2700000" algn="tl">
                    <a:srgbClr val="000000">
                      <a:alpha val="43137"/>
                    </a:srgbClr>
                  </a:outerShdw>
                </a:effectLst>
              </a:rPr>
              <a:t>2- Specific Gravity</a:t>
            </a:r>
          </a:p>
          <a:p>
            <a:pPr algn="l">
              <a:buNone/>
            </a:pPr>
            <a:r>
              <a:rPr lang="en-US" b="1" dirty="0" smtClean="0">
                <a:solidFill>
                  <a:srgbClr val="FF0000"/>
                </a:solidFill>
                <a:effectLst>
                  <a:outerShdw blurRad="38100" dist="38100" dir="2700000" algn="tl">
                    <a:srgbClr val="000000">
                      <a:alpha val="43137"/>
                    </a:srgbClr>
                  </a:outerShdw>
                </a:effectLst>
              </a:rPr>
              <a:t>3- Aspect</a:t>
            </a:r>
          </a:p>
          <a:p>
            <a:pPr algn="l">
              <a:buNone/>
            </a:pPr>
            <a:r>
              <a:rPr lang="en-US" b="1" dirty="0" smtClean="0">
                <a:solidFill>
                  <a:srgbClr val="FF0000"/>
                </a:solidFill>
                <a:effectLst>
                  <a:outerShdw blurRad="38100" dist="38100" dir="2700000" algn="tl">
                    <a:srgbClr val="000000">
                      <a:alpha val="43137"/>
                    </a:srgbClr>
                  </a:outerShdw>
                </a:effectLst>
              </a:rPr>
              <a:t>4- Color</a:t>
            </a:r>
          </a:p>
          <a:p>
            <a:pPr algn="l">
              <a:buNone/>
            </a:pPr>
            <a:r>
              <a:rPr lang="en-US" b="1" dirty="0" smtClean="0">
                <a:solidFill>
                  <a:srgbClr val="FF0000"/>
                </a:solidFill>
                <a:effectLst>
                  <a:outerShdw blurRad="38100" dist="38100" dir="2700000" algn="tl">
                    <a:srgbClr val="000000">
                      <a:alpha val="43137"/>
                    </a:srgbClr>
                  </a:outerShdw>
                </a:effectLst>
              </a:rPr>
              <a:t>5- Odor</a:t>
            </a:r>
          </a:p>
          <a:p>
            <a:pPr algn="l">
              <a:buNone/>
            </a:pPr>
            <a:r>
              <a:rPr lang="en-US" b="1" dirty="0" smtClean="0">
                <a:solidFill>
                  <a:srgbClr val="FF0000"/>
                </a:solidFill>
                <a:effectLst>
                  <a:outerShdw blurRad="38100" dist="38100" dir="2700000" algn="tl">
                    <a:srgbClr val="000000">
                      <a:alpha val="43137"/>
                    </a:srgbClr>
                  </a:outerShdw>
                </a:effectLst>
              </a:rPr>
              <a:t>6- Deposit</a:t>
            </a:r>
          </a:p>
          <a:p>
            <a:pPr algn="l">
              <a:buNone/>
            </a:pPr>
            <a:r>
              <a:rPr lang="en-US" b="1" dirty="0" smtClean="0">
                <a:solidFill>
                  <a:srgbClr val="FF0000"/>
                </a:solidFill>
                <a:effectLst>
                  <a:outerShdw blurRad="38100" dist="38100" dir="2700000" algn="tl">
                    <a:srgbClr val="000000">
                      <a:alpha val="43137"/>
                    </a:srgbClr>
                  </a:outerShdw>
                </a:effectLst>
              </a:rPr>
              <a:t>7- Reaction (pH)</a:t>
            </a:r>
          </a:p>
          <a:p>
            <a:endParaRPr lang="en-US" dirty="0"/>
          </a:p>
        </p:txBody>
      </p:sp>
      <p:sp>
        <p:nvSpPr>
          <p:cNvPr id="4" name="Title 1"/>
          <p:cNvSpPr>
            <a:spLocks noGrp="1"/>
          </p:cNvSpPr>
          <p:nvPr>
            <p:ph type="title"/>
          </p:nvPr>
        </p:nvSpPr>
        <p:spPr>
          <a:solidFill>
            <a:schemeClr val="accent5">
              <a:lumMod val="20000"/>
              <a:lumOff val="80000"/>
            </a:schemeClr>
          </a:solidFill>
          <a:ln>
            <a:solidFill>
              <a:schemeClr val="accent1"/>
            </a:solidFill>
          </a:ln>
        </p:spPr>
        <p:txBody>
          <a:bodyPr>
            <a:noAutofit/>
          </a:bodyPr>
          <a:lstStyle/>
          <a:p>
            <a:r>
              <a:rPr lang="en-US" sz="3200" b="1" dirty="0" smtClean="0">
                <a:solidFill>
                  <a:srgbClr val="FF0000"/>
                </a:solidFill>
              </a:rPr>
              <a:t/>
            </a:r>
            <a:br>
              <a:rPr lang="en-US" sz="3200" b="1" dirty="0" smtClean="0">
                <a:solidFill>
                  <a:srgbClr val="FF0000"/>
                </a:solidFill>
              </a:rPr>
            </a:br>
            <a:r>
              <a:rPr lang="en-US" sz="3200" b="1" dirty="0" smtClean="0">
                <a:solidFill>
                  <a:srgbClr val="FF0000"/>
                </a:solidFill>
              </a:rPr>
              <a:t>URINE ANALYSIS</a:t>
            </a:r>
            <a:br>
              <a:rPr lang="en-US" sz="3200" b="1" dirty="0" smtClean="0">
                <a:solidFill>
                  <a:srgbClr val="FF0000"/>
                </a:solidFill>
              </a:rPr>
            </a:br>
            <a:r>
              <a:rPr lang="en-US" sz="3200" b="1" u="sng" dirty="0" smtClean="0">
                <a:solidFill>
                  <a:srgbClr val="FF0000"/>
                </a:solidFill>
                <a:effectLst>
                  <a:outerShdw blurRad="38100" dist="38100" dir="2700000" algn="tl">
                    <a:srgbClr val="000000">
                      <a:alpha val="43137"/>
                    </a:srgbClr>
                  </a:outerShdw>
                </a:effectLst>
              </a:rPr>
              <a:t>Physical Examination</a:t>
            </a:r>
            <a:r>
              <a:rPr lang="en-US" sz="3200" b="1" dirty="0" smtClean="0">
                <a:solidFill>
                  <a:srgbClr val="FF0000"/>
                </a:solidFill>
                <a:effectLst>
                  <a:outerShdw blurRad="38100" dist="38100" dir="2700000" algn="tl">
                    <a:srgbClr val="000000">
                      <a:alpha val="43137"/>
                    </a:srgbClr>
                  </a:outerShdw>
                </a:effectLst>
              </a:rPr>
              <a:t/>
            </a:r>
            <a:br>
              <a:rPr lang="en-US" sz="3200" b="1" dirty="0" smtClean="0">
                <a:solidFill>
                  <a:srgbClr val="FF0000"/>
                </a:solidFill>
                <a:effectLst>
                  <a:outerShdw blurRad="38100" dist="38100" dir="2700000" algn="tl">
                    <a:srgbClr val="000000">
                      <a:alpha val="43137"/>
                    </a:srgbClr>
                  </a:outerShdw>
                </a:effectLst>
              </a:rPr>
            </a:br>
            <a:endParaRPr lang="en-US" sz="3200" b="1" dirty="0">
              <a:solidFill>
                <a:srgbClr val="FF0000"/>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5">
              <a:lumMod val="20000"/>
              <a:lumOff val="80000"/>
            </a:schemeClr>
          </a:solidFill>
          <a:ln>
            <a:solidFill>
              <a:schemeClr val="accent1"/>
            </a:solidFill>
          </a:ln>
        </p:spPr>
        <p:txBody>
          <a:bodyPr>
            <a:noAutofit/>
          </a:bodyPr>
          <a:lstStyle/>
          <a:p>
            <a:r>
              <a:rPr lang="en-US" sz="3200" b="1" dirty="0" smtClean="0">
                <a:solidFill>
                  <a:srgbClr val="FF0000"/>
                </a:solidFill>
              </a:rPr>
              <a:t/>
            </a:r>
            <a:br>
              <a:rPr lang="en-US" sz="3200" b="1" dirty="0" smtClean="0">
                <a:solidFill>
                  <a:srgbClr val="FF0000"/>
                </a:solidFill>
              </a:rPr>
            </a:br>
            <a:r>
              <a:rPr lang="en-US" sz="3200" b="1" dirty="0" smtClean="0">
                <a:solidFill>
                  <a:srgbClr val="FF0000"/>
                </a:solidFill>
              </a:rPr>
              <a:t>URINE ANALYSIS</a:t>
            </a:r>
            <a:br>
              <a:rPr lang="en-US" sz="3200" b="1" dirty="0" smtClean="0">
                <a:solidFill>
                  <a:srgbClr val="FF0000"/>
                </a:solidFill>
              </a:rPr>
            </a:br>
            <a:r>
              <a:rPr lang="en-US" sz="3200" b="1" u="sng" dirty="0" smtClean="0">
                <a:solidFill>
                  <a:srgbClr val="FF0000"/>
                </a:solidFill>
                <a:effectLst>
                  <a:outerShdw blurRad="38100" dist="38100" dir="2700000" algn="tl">
                    <a:srgbClr val="000000">
                      <a:alpha val="43137"/>
                    </a:srgbClr>
                  </a:outerShdw>
                </a:effectLst>
              </a:rPr>
              <a:t>Physical Examination</a:t>
            </a:r>
            <a:r>
              <a:rPr lang="en-US" sz="3200" b="1" dirty="0" smtClean="0">
                <a:solidFill>
                  <a:srgbClr val="FF0000"/>
                </a:solidFill>
                <a:effectLst>
                  <a:outerShdw blurRad="38100" dist="38100" dir="2700000" algn="tl">
                    <a:srgbClr val="000000">
                      <a:alpha val="43137"/>
                    </a:srgbClr>
                  </a:outerShdw>
                </a:effectLst>
              </a:rPr>
              <a:t/>
            </a:r>
            <a:br>
              <a:rPr lang="en-US" sz="3200" b="1" dirty="0" smtClean="0">
                <a:solidFill>
                  <a:srgbClr val="FF0000"/>
                </a:solidFill>
                <a:effectLst>
                  <a:outerShdw blurRad="38100" dist="38100" dir="2700000" algn="tl">
                    <a:srgbClr val="000000">
                      <a:alpha val="43137"/>
                    </a:srgbClr>
                  </a:outerShdw>
                </a:effectLst>
              </a:rPr>
            </a:br>
            <a:endParaRPr lang="en-US" sz="3200" b="1" dirty="0">
              <a:solidFill>
                <a:srgbClr val="FF0000"/>
              </a:solidFill>
            </a:endParaRPr>
          </a:p>
        </p:txBody>
      </p:sp>
      <p:sp>
        <p:nvSpPr>
          <p:cNvPr id="3" name="Content Placeholder 2"/>
          <p:cNvSpPr>
            <a:spLocks noGrp="1"/>
          </p:cNvSpPr>
          <p:nvPr>
            <p:ph idx="1"/>
          </p:nvPr>
        </p:nvSpPr>
        <p:spPr>
          <a:xfrm>
            <a:off x="342900" y="2133600"/>
            <a:ext cx="6172200" cy="6705600"/>
          </a:xfrm>
          <a:ln>
            <a:solidFill>
              <a:schemeClr val="accent1"/>
            </a:solidFill>
          </a:ln>
        </p:spPr>
        <p:txBody>
          <a:bodyPr>
            <a:normAutofit fontScale="55000" lnSpcReduction="20000"/>
          </a:bodyPr>
          <a:lstStyle/>
          <a:p>
            <a:pPr>
              <a:buNone/>
            </a:pPr>
            <a:r>
              <a:rPr lang="en-US" b="1" dirty="0"/>
              <a:t> </a:t>
            </a:r>
          </a:p>
          <a:p>
            <a:pPr lvl="0" algn="l" rtl="0">
              <a:buNone/>
            </a:pPr>
            <a:r>
              <a:rPr lang="en-US" sz="9300" dirty="0" smtClean="0">
                <a:solidFill>
                  <a:srgbClr val="FF0000"/>
                </a:solidFill>
              </a:rPr>
              <a:t>1- </a:t>
            </a:r>
            <a:r>
              <a:rPr lang="en-US" sz="9300" b="1" u="sng" dirty="0" smtClean="0">
                <a:solidFill>
                  <a:srgbClr val="FF0000"/>
                </a:solidFill>
                <a:effectLst>
                  <a:outerShdw blurRad="38100" dist="38100" dir="2700000" algn="tl">
                    <a:srgbClr val="000000">
                      <a:alpha val="43137"/>
                    </a:srgbClr>
                  </a:outerShdw>
                </a:effectLst>
              </a:rPr>
              <a:t>Volume</a:t>
            </a:r>
            <a:r>
              <a:rPr lang="en-US" sz="9300" b="1" dirty="0">
                <a:solidFill>
                  <a:srgbClr val="FF0000"/>
                </a:solidFill>
                <a:effectLst>
                  <a:outerShdw blurRad="38100" dist="38100" dir="2700000" algn="tl">
                    <a:srgbClr val="000000">
                      <a:alpha val="43137"/>
                    </a:srgbClr>
                  </a:outerShdw>
                </a:effectLst>
              </a:rPr>
              <a:t>:</a:t>
            </a:r>
            <a:r>
              <a:rPr lang="en-US" sz="9300" dirty="0">
                <a:solidFill>
                  <a:srgbClr val="FF0000"/>
                </a:solidFill>
                <a:effectLst>
                  <a:outerShdw blurRad="38100" dist="38100" dir="2700000" algn="tl">
                    <a:srgbClr val="000000">
                      <a:alpha val="43137"/>
                    </a:srgbClr>
                  </a:outerShdw>
                </a:effectLst>
              </a:rPr>
              <a:t>  </a:t>
            </a:r>
            <a:endParaRPr lang="en-US" sz="9300" b="1" dirty="0">
              <a:solidFill>
                <a:srgbClr val="FF0000"/>
              </a:solidFill>
              <a:effectLst>
                <a:outerShdw blurRad="38100" dist="38100" dir="2700000" algn="tl">
                  <a:srgbClr val="000000">
                    <a:alpha val="43137"/>
                  </a:srgbClr>
                </a:outerShdw>
              </a:effectLst>
            </a:endParaRPr>
          </a:p>
          <a:p>
            <a:pPr algn="l" rtl="0">
              <a:buNone/>
            </a:pPr>
            <a:r>
              <a:rPr lang="en-US" sz="5100" dirty="0">
                <a:solidFill>
                  <a:srgbClr val="FF0000"/>
                </a:solidFill>
                <a:effectLst>
                  <a:outerShdw blurRad="38100" dist="38100" dir="2700000" algn="tl">
                    <a:srgbClr val="000000">
                      <a:alpha val="43137"/>
                    </a:srgbClr>
                  </a:outerShdw>
                </a:effectLst>
              </a:rPr>
              <a:t> </a:t>
            </a:r>
            <a:endParaRPr lang="en-US" sz="5100" b="1" dirty="0">
              <a:solidFill>
                <a:srgbClr val="FF0000"/>
              </a:solidFill>
              <a:effectLst>
                <a:outerShdw blurRad="38100" dist="38100" dir="2700000" algn="tl">
                  <a:srgbClr val="000000">
                    <a:alpha val="43137"/>
                  </a:srgbClr>
                </a:outerShdw>
              </a:effectLst>
            </a:endParaRPr>
          </a:p>
          <a:p>
            <a:pPr algn="l" rtl="0">
              <a:buNone/>
            </a:pPr>
            <a:r>
              <a:rPr lang="en-US" dirty="0" smtClean="0">
                <a:solidFill>
                  <a:srgbClr val="230AB6"/>
                </a:solidFill>
              </a:rPr>
              <a:t>Normal </a:t>
            </a:r>
            <a:r>
              <a:rPr lang="en-US" dirty="0">
                <a:solidFill>
                  <a:srgbClr val="230AB6"/>
                </a:solidFill>
              </a:rPr>
              <a:t>urine volume in </a:t>
            </a:r>
            <a:r>
              <a:rPr lang="en-US" b="1" i="1" dirty="0">
                <a:solidFill>
                  <a:srgbClr val="230AB6"/>
                </a:solidFill>
                <a:effectLst>
                  <a:outerShdw blurRad="38100" dist="38100" dir="2700000" algn="tl">
                    <a:srgbClr val="000000">
                      <a:alpha val="43137"/>
                    </a:srgbClr>
                  </a:outerShdw>
                </a:effectLst>
              </a:rPr>
              <a:t>24 hours </a:t>
            </a:r>
            <a:r>
              <a:rPr lang="en-US" dirty="0">
                <a:solidFill>
                  <a:srgbClr val="230AB6"/>
                </a:solidFill>
              </a:rPr>
              <a:t>is 600-2000 ml</a:t>
            </a:r>
            <a:endParaRPr lang="en-US" b="1" dirty="0">
              <a:solidFill>
                <a:srgbClr val="230AB6"/>
              </a:solidFill>
            </a:endParaRPr>
          </a:p>
          <a:p>
            <a:pPr algn="l" rtl="0">
              <a:buNone/>
            </a:pPr>
            <a:r>
              <a:rPr lang="en-US" dirty="0">
                <a:solidFill>
                  <a:srgbClr val="230AB6"/>
                </a:solidFill>
              </a:rPr>
              <a:t> </a:t>
            </a:r>
            <a:endParaRPr lang="en-US" b="1" dirty="0">
              <a:solidFill>
                <a:srgbClr val="230AB6"/>
              </a:solidFill>
            </a:endParaRPr>
          </a:p>
          <a:p>
            <a:pPr algn="l" rtl="0">
              <a:buNone/>
            </a:pPr>
            <a:r>
              <a:rPr lang="en-US" dirty="0">
                <a:solidFill>
                  <a:srgbClr val="230AB6"/>
                </a:solidFill>
              </a:rPr>
              <a:t>1- Urine volume increases </a:t>
            </a:r>
            <a:r>
              <a:rPr lang="en-US" i="1" u="sng" dirty="0">
                <a:solidFill>
                  <a:srgbClr val="230AB6"/>
                </a:solidFill>
              </a:rPr>
              <a:t>(</a:t>
            </a:r>
            <a:r>
              <a:rPr lang="en-US" b="1" i="1" u="sng" dirty="0" err="1">
                <a:solidFill>
                  <a:srgbClr val="FF0000"/>
                </a:solidFill>
                <a:effectLst>
                  <a:outerShdw blurRad="38100" dist="38100" dir="2700000" algn="tl">
                    <a:srgbClr val="000000">
                      <a:alpha val="43137"/>
                    </a:srgbClr>
                  </a:outerShdw>
                </a:effectLst>
              </a:rPr>
              <a:t>Polyuria</a:t>
            </a:r>
            <a:r>
              <a:rPr lang="en-US" i="1" u="sng" dirty="0">
                <a:solidFill>
                  <a:srgbClr val="230AB6"/>
                </a:solidFill>
              </a:rPr>
              <a:t>)</a:t>
            </a:r>
            <a:r>
              <a:rPr lang="en-US" dirty="0">
                <a:solidFill>
                  <a:srgbClr val="230AB6"/>
                </a:solidFill>
              </a:rPr>
              <a:t> in the following conditions: </a:t>
            </a:r>
            <a:endParaRPr lang="en-US" b="1" dirty="0">
              <a:solidFill>
                <a:srgbClr val="230AB6"/>
              </a:solidFill>
            </a:endParaRPr>
          </a:p>
          <a:p>
            <a:pPr lvl="0" algn="l" rtl="0">
              <a:buNone/>
            </a:pPr>
            <a:endParaRPr lang="en-US" dirty="0" smtClean="0">
              <a:solidFill>
                <a:srgbClr val="230AB6"/>
              </a:solidFill>
            </a:endParaRPr>
          </a:p>
          <a:p>
            <a:pPr lvl="0" algn="l" rtl="0">
              <a:buNone/>
            </a:pPr>
            <a:r>
              <a:rPr lang="en-US" b="1" i="1" dirty="0" smtClean="0">
                <a:solidFill>
                  <a:srgbClr val="230AB6"/>
                </a:solidFill>
                <a:effectLst>
                  <a:outerShdw blurRad="38100" dist="38100" dir="2700000" algn="tl">
                    <a:srgbClr val="000000">
                      <a:alpha val="43137"/>
                    </a:srgbClr>
                  </a:outerShdw>
                </a:effectLst>
              </a:rPr>
              <a:t>Physiological</a:t>
            </a:r>
            <a:r>
              <a:rPr lang="en-US" b="1" dirty="0" smtClean="0">
                <a:solidFill>
                  <a:srgbClr val="230AB6"/>
                </a:solidFill>
                <a:effectLst>
                  <a:outerShdw blurRad="38100" dist="38100" dir="2700000" algn="tl">
                    <a:srgbClr val="000000">
                      <a:alpha val="43137"/>
                    </a:srgbClr>
                  </a:outerShdw>
                </a:effectLst>
              </a:rPr>
              <a:t>:</a:t>
            </a:r>
          </a:p>
          <a:p>
            <a:pPr lvl="0" algn="l" rtl="0">
              <a:buFont typeface="Wingdings" pitchFamily="2" charset="2"/>
              <a:buChar char="§"/>
            </a:pPr>
            <a:r>
              <a:rPr lang="en-US" dirty="0" smtClean="0">
                <a:solidFill>
                  <a:srgbClr val="230AB6"/>
                </a:solidFill>
              </a:rPr>
              <a:t>Increased </a:t>
            </a:r>
            <a:r>
              <a:rPr lang="en-US" dirty="0">
                <a:solidFill>
                  <a:srgbClr val="230AB6"/>
                </a:solidFill>
              </a:rPr>
              <a:t>fluid intake</a:t>
            </a:r>
            <a:endParaRPr lang="en-US" b="1" dirty="0">
              <a:solidFill>
                <a:srgbClr val="230AB6"/>
              </a:solidFill>
            </a:endParaRPr>
          </a:p>
          <a:p>
            <a:pPr lvl="0" algn="l" rtl="0">
              <a:buFont typeface="Wingdings" pitchFamily="2" charset="2"/>
              <a:buChar char="§"/>
            </a:pPr>
            <a:r>
              <a:rPr lang="en-US" dirty="0">
                <a:solidFill>
                  <a:srgbClr val="230AB6"/>
                </a:solidFill>
              </a:rPr>
              <a:t>Diuretic</a:t>
            </a:r>
            <a:endParaRPr lang="en-US" b="1" dirty="0">
              <a:solidFill>
                <a:srgbClr val="230AB6"/>
              </a:solidFill>
            </a:endParaRPr>
          </a:p>
          <a:p>
            <a:pPr lvl="0" algn="l" rtl="0">
              <a:buNone/>
            </a:pPr>
            <a:endParaRPr lang="en-US" dirty="0" smtClean="0">
              <a:solidFill>
                <a:srgbClr val="230AB6"/>
              </a:solidFill>
            </a:endParaRPr>
          </a:p>
          <a:p>
            <a:pPr lvl="0" algn="l" rtl="0">
              <a:buNone/>
            </a:pPr>
            <a:r>
              <a:rPr lang="en-US" b="1" i="1" dirty="0" smtClean="0">
                <a:solidFill>
                  <a:srgbClr val="230AB6"/>
                </a:solidFill>
                <a:effectLst>
                  <a:outerShdw blurRad="38100" dist="38100" dir="2700000" algn="tl">
                    <a:srgbClr val="000000">
                      <a:alpha val="43137"/>
                    </a:srgbClr>
                  </a:outerShdw>
                </a:effectLst>
              </a:rPr>
              <a:t>Pathological:</a:t>
            </a:r>
          </a:p>
          <a:p>
            <a:pPr lvl="0" algn="l" rtl="0">
              <a:buFont typeface="Wingdings" pitchFamily="2" charset="2"/>
              <a:buChar char="§"/>
            </a:pPr>
            <a:r>
              <a:rPr lang="en-US" dirty="0" smtClean="0">
                <a:solidFill>
                  <a:srgbClr val="230AB6"/>
                </a:solidFill>
                <a:effectLst>
                  <a:outerShdw blurRad="38100" dist="38100" dir="2700000" algn="tl">
                    <a:srgbClr val="000000">
                      <a:alpha val="43137"/>
                    </a:srgbClr>
                  </a:outerShdw>
                </a:effectLst>
              </a:rPr>
              <a:t>Diabetes mellitus </a:t>
            </a:r>
            <a:r>
              <a:rPr lang="en-US" dirty="0" smtClean="0">
                <a:solidFill>
                  <a:srgbClr val="230AB6"/>
                </a:solidFill>
              </a:rPr>
              <a:t>(type-1 &amp; type-2)</a:t>
            </a:r>
            <a:endParaRPr lang="en-US" dirty="0">
              <a:solidFill>
                <a:srgbClr val="230AB6"/>
              </a:solidFill>
            </a:endParaRPr>
          </a:p>
          <a:p>
            <a:pPr lvl="0" algn="l" rtl="0">
              <a:buFont typeface="Wingdings" pitchFamily="2" charset="2"/>
              <a:buChar char="§"/>
            </a:pPr>
            <a:r>
              <a:rPr lang="en-US" dirty="0">
                <a:solidFill>
                  <a:srgbClr val="230AB6"/>
                </a:solidFill>
                <a:effectLst>
                  <a:outerShdw blurRad="38100" dist="38100" dir="2700000" algn="tl">
                    <a:srgbClr val="000000">
                      <a:alpha val="43137"/>
                    </a:srgbClr>
                  </a:outerShdw>
                </a:effectLst>
              </a:rPr>
              <a:t>Diabetes </a:t>
            </a:r>
            <a:r>
              <a:rPr lang="en-US" dirty="0" smtClean="0">
                <a:solidFill>
                  <a:srgbClr val="230AB6"/>
                </a:solidFill>
                <a:effectLst>
                  <a:outerShdw blurRad="38100" dist="38100" dir="2700000" algn="tl">
                    <a:srgbClr val="000000">
                      <a:alpha val="43137"/>
                    </a:srgbClr>
                  </a:outerShdw>
                </a:effectLst>
              </a:rPr>
              <a:t>insipidus </a:t>
            </a:r>
            <a:r>
              <a:rPr lang="en-US" dirty="0" smtClean="0">
                <a:solidFill>
                  <a:srgbClr val="230AB6"/>
                </a:solidFill>
              </a:rPr>
              <a:t>(due to decrease of ADH)</a:t>
            </a:r>
          </a:p>
          <a:p>
            <a:pPr lvl="0" algn="l" rtl="0">
              <a:buFont typeface="Wingdings" pitchFamily="2" charset="2"/>
              <a:buChar char="§"/>
            </a:pPr>
            <a:r>
              <a:rPr lang="en-US" dirty="0" smtClean="0">
                <a:solidFill>
                  <a:srgbClr val="230AB6"/>
                </a:solidFill>
                <a:effectLst>
                  <a:outerShdw blurRad="38100" dist="38100" dir="2700000" algn="tl">
                    <a:srgbClr val="000000">
                      <a:alpha val="43137"/>
                    </a:srgbClr>
                  </a:outerShdw>
                </a:effectLst>
              </a:rPr>
              <a:t>Chronic renal failure</a:t>
            </a:r>
            <a:endParaRPr lang="en-US" dirty="0">
              <a:solidFill>
                <a:srgbClr val="230AB6"/>
              </a:solidFill>
              <a:effectLst>
                <a:outerShdw blurRad="38100" dist="38100" dir="2700000" algn="tl">
                  <a:srgbClr val="000000">
                    <a:alpha val="43137"/>
                  </a:srgbClr>
                </a:outerShdw>
              </a:effectLst>
            </a:endParaRPr>
          </a:p>
          <a:p>
            <a:pPr algn="l" rtl="0">
              <a:buNone/>
            </a:pPr>
            <a:r>
              <a:rPr lang="en-US" dirty="0">
                <a:solidFill>
                  <a:srgbClr val="230AB6"/>
                </a:solidFill>
              </a:rPr>
              <a:t>   </a:t>
            </a:r>
          </a:p>
          <a:p>
            <a:pPr algn="l" rtl="0">
              <a:buNone/>
            </a:pPr>
            <a:r>
              <a:rPr lang="en-US" dirty="0">
                <a:solidFill>
                  <a:srgbClr val="230AB6"/>
                </a:solidFill>
              </a:rPr>
              <a:t> </a:t>
            </a:r>
            <a:r>
              <a:rPr lang="en-US" dirty="0" smtClean="0">
                <a:solidFill>
                  <a:srgbClr val="230AB6"/>
                </a:solidFill>
              </a:rPr>
              <a:t>2- </a:t>
            </a:r>
            <a:r>
              <a:rPr lang="en-US" dirty="0">
                <a:solidFill>
                  <a:srgbClr val="230AB6"/>
                </a:solidFill>
              </a:rPr>
              <a:t>Urine volume decreases </a:t>
            </a:r>
            <a:r>
              <a:rPr lang="en-US" i="1" u="sng" dirty="0">
                <a:solidFill>
                  <a:srgbClr val="230AB6"/>
                </a:solidFill>
              </a:rPr>
              <a:t>(</a:t>
            </a:r>
            <a:r>
              <a:rPr lang="en-US" b="1" i="1" u="sng" dirty="0" err="1" smtClean="0">
                <a:solidFill>
                  <a:srgbClr val="FF0000"/>
                </a:solidFill>
                <a:effectLst>
                  <a:outerShdw blurRad="38100" dist="38100" dir="2700000" algn="tl">
                    <a:srgbClr val="000000">
                      <a:alpha val="43137"/>
                    </a:srgbClr>
                  </a:outerShdw>
                </a:effectLst>
              </a:rPr>
              <a:t>Oliguria</a:t>
            </a:r>
            <a:r>
              <a:rPr lang="en-US" b="1" i="1" u="sng" dirty="0" smtClean="0">
                <a:solidFill>
                  <a:srgbClr val="FF0000"/>
                </a:solidFill>
                <a:effectLst>
                  <a:outerShdw blurRad="38100" dist="38100" dir="2700000" algn="tl">
                    <a:srgbClr val="000000">
                      <a:alpha val="43137"/>
                    </a:srgbClr>
                  </a:outerShdw>
                </a:effectLst>
              </a:rPr>
              <a:t> or </a:t>
            </a:r>
            <a:r>
              <a:rPr lang="en-US" b="1" i="1" u="sng" dirty="0" err="1" smtClean="0">
                <a:solidFill>
                  <a:srgbClr val="FF0000"/>
                </a:solidFill>
                <a:effectLst>
                  <a:outerShdw blurRad="38100" dist="38100" dir="2700000" algn="tl">
                    <a:srgbClr val="000000">
                      <a:alpha val="43137"/>
                    </a:srgbClr>
                  </a:outerShdw>
                </a:effectLst>
              </a:rPr>
              <a:t>anuria</a:t>
            </a:r>
            <a:r>
              <a:rPr lang="en-US" i="1" u="sng" dirty="0" smtClean="0">
                <a:solidFill>
                  <a:srgbClr val="230AB6"/>
                </a:solidFill>
              </a:rPr>
              <a:t>)</a:t>
            </a:r>
            <a:r>
              <a:rPr lang="en-US" dirty="0" smtClean="0">
                <a:solidFill>
                  <a:srgbClr val="230AB6"/>
                </a:solidFill>
              </a:rPr>
              <a:t> </a:t>
            </a:r>
            <a:r>
              <a:rPr lang="en-US" dirty="0">
                <a:solidFill>
                  <a:srgbClr val="230AB6"/>
                </a:solidFill>
              </a:rPr>
              <a:t>in the following conditions</a:t>
            </a:r>
            <a:r>
              <a:rPr lang="en-US" b="1" dirty="0">
                <a:solidFill>
                  <a:srgbClr val="230AB6"/>
                </a:solidFill>
              </a:rPr>
              <a:t>:  </a:t>
            </a:r>
          </a:p>
          <a:p>
            <a:pPr lvl="0" algn="l" rtl="0">
              <a:buFont typeface="Wingdings" pitchFamily="2" charset="2"/>
              <a:buChar char="§"/>
            </a:pPr>
            <a:r>
              <a:rPr lang="en-US" dirty="0" smtClean="0">
                <a:solidFill>
                  <a:srgbClr val="230AB6"/>
                </a:solidFill>
                <a:effectLst>
                  <a:outerShdw blurRad="38100" dist="38100" dir="2700000" algn="tl">
                    <a:srgbClr val="000000">
                      <a:alpha val="43137"/>
                    </a:srgbClr>
                  </a:outerShdw>
                </a:effectLst>
              </a:rPr>
              <a:t>Dehydration</a:t>
            </a:r>
            <a:endParaRPr lang="en-US" b="1" dirty="0">
              <a:solidFill>
                <a:srgbClr val="230AB6"/>
              </a:solidFill>
              <a:effectLst>
                <a:outerShdw blurRad="38100" dist="38100" dir="2700000" algn="tl">
                  <a:srgbClr val="000000">
                    <a:alpha val="43137"/>
                  </a:srgbClr>
                </a:outerShdw>
              </a:effectLst>
            </a:endParaRPr>
          </a:p>
          <a:p>
            <a:pPr lvl="0" algn="l" rtl="0">
              <a:buFont typeface="Wingdings" pitchFamily="2" charset="2"/>
              <a:buChar char="§"/>
            </a:pPr>
            <a:r>
              <a:rPr lang="en-US" dirty="0" smtClean="0">
                <a:solidFill>
                  <a:srgbClr val="230AB6"/>
                </a:solidFill>
                <a:effectLst>
                  <a:outerShdw blurRad="38100" dist="38100" dir="2700000" algn="tl">
                    <a:srgbClr val="000000">
                      <a:alpha val="43137"/>
                    </a:srgbClr>
                  </a:outerShdw>
                </a:effectLst>
              </a:rPr>
              <a:t>Acute renal failure</a:t>
            </a:r>
          </a:p>
          <a:p>
            <a:pPr lvl="0" algn="l" rtl="0">
              <a:buFont typeface="Wingdings" pitchFamily="2" charset="2"/>
              <a:buChar char="§"/>
            </a:pPr>
            <a:r>
              <a:rPr lang="en-US" dirty="0" smtClean="0">
                <a:solidFill>
                  <a:srgbClr val="230AB6"/>
                </a:solidFill>
                <a:effectLst>
                  <a:outerShdw blurRad="38100" dist="38100" dir="2700000" algn="tl">
                    <a:srgbClr val="000000">
                      <a:alpha val="43137"/>
                    </a:srgbClr>
                  </a:outerShdw>
                </a:effectLst>
              </a:rPr>
              <a:t>Obstruction</a:t>
            </a:r>
            <a:endParaRPr lang="en-US" dirty="0">
              <a:solidFill>
                <a:srgbClr val="230AB6"/>
              </a:solidFill>
              <a:effectLst>
                <a:outerShdw blurRad="38100" dist="38100" dir="2700000" algn="tl">
                  <a:srgbClr val="000000">
                    <a:alpha val="43137"/>
                  </a:srgbClr>
                </a:outerShdw>
              </a:effectLst>
            </a:endParaRPr>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42900" y="2336802"/>
            <a:ext cx="6172200" cy="6034617"/>
          </a:xfrm>
          <a:ln>
            <a:solidFill>
              <a:schemeClr val="accent1"/>
            </a:solidFill>
          </a:ln>
        </p:spPr>
        <p:txBody>
          <a:bodyPr>
            <a:normAutofit fontScale="62500" lnSpcReduction="20000"/>
          </a:bodyPr>
          <a:lstStyle/>
          <a:p>
            <a:pPr algn="l" rtl="0">
              <a:buNone/>
            </a:pPr>
            <a:endParaRPr lang="en-US" sz="7600" dirty="0" smtClean="0">
              <a:solidFill>
                <a:srgbClr val="FF0000"/>
              </a:solidFill>
            </a:endParaRPr>
          </a:p>
          <a:p>
            <a:pPr algn="l" rtl="0">
              <a:buNone/>
            </a:pPr>
            <a:r>
              <a:rPr lang="en-US" sz="7600" dirty="0" smtClean="0">
                <a:solidFill>
                  <a:srgbClr val="FF0000"/>
                </a:solidFill>
              </a:rPr>
              <a:t>2- </a:t>
            </a:r>
            <a:r>
              <a:rPr lang="en-US" sz="7600" b="1" u="sng" dirty="0" smtClean="0">
                <a:solidFill>
                  <a:srgbClr val="FF0000"/>
                </a:solidFill>
                <a:effectLst>
                  <a:outerShdw blurRad="38100" dist="38100" dir="2700000" algn="tl">
                    <a:srgbClr val="000000">
                      <a:alpha val="43137"/>
                    </a:srgbClr>
                  </a:outerShdw>
                </a:effectLst>
              </a:rPr>
              <a:t>Specific </a:t>
            </a:r>
            <a:r>
              <a:rPr lang="en-US" sz="7600" b="1" u="sng" dirty="0">
                <a:solidFill>
                  <a:srgbClr val="FF0000"/>
                </a:solidFill>
                <a:effectLst>
                  <a:outerShdw blurRad="38100" dist="38100" dir="2700000" algn="tl">
                    <a:srgbClr val="000000">
                      <a:alpha val="43137"/>
                    </a:srgbClr>
                  </a:outerShdw>
                </a:effectLst>
              </a:rPr>
              <a:t>gravity </a:t>
            </a:r>
            <a:r>
              <a:rPr lang="en-US" sz="7600" b="1" dirty="0">
                <a:solidFill>
                  <a:srgbClr val="FF0000"/>
                </a:solidFill>
                <a:effectLst>
                  <a:outerShdw blurRad="38100" dist="38100" dir="2700000" algn="tl">
                    <a:srgbClr val="000000">
                      <a:alpha val="43137"/>
                    </a:srgbClr>
                  </a:outerShdw>
                </a:effectLst>
              </a:rPr>
              <a:t>(SG): </a:t>
            </a:r>
          </a:p>
          <a:p>
            <a:pPr algn="l" rtl="0">
              <a:buNone/>
            </a:pPr>
            <a:endParaRPr lang="en-US" dirty="0" smtClean="0"/>
          </a:p>
          <a:p>
            <a:pPr algn="l" rtl="0"/>
            <a:r>
              <a:rPr lang="en-US" dirty="0" smtClean="0">
                <a:solidFill>
                  <a:srgbClr val="230AB6"/>
                </a:solidFill>
              </a:rPr>
              <a:t>Specific </a:t>
            </a:r>
            <a:r>
              <a:rPr lang="en-US" dirty="0">
                <a:solidFill>
                  <a:srgbClr val="230AB6"/>
                </a:solidFill>
              </a:rPr>
              <a:t>gravity measures </a:t>
            </a:r>
            <a:r>
              <a:rPr lang="en-US" b="1" i="1" dirty="0">
                <a:solidFill>
                  <a:srgbClr val="230AB6"/>
                </a:solidFill>
                <a:effectLst>
                  <a:outerShdw blurRad="38100" dist="38100" dir="2700000" algn="tl">
                    <a:srgbClr val="000000">
                      <a:alpha val="43137"/>
                    </a:srgbClr>
                  </a:outerShdw>
                </a:effectLst>
              </a:rPr>
              <a:t>solute concentration </a:t>
            </a:r>
            <a:r>
              <a:rPr lang="en-US" dirty="0">
                <a:solidFill>
                  <a:srgbClr val="230AB6"/>
                </a:solidFill>
              </a:rPr>
              <a:t>(urea and sodium). </a:t>
            </a:r>
          </a:p>
          <a:p>
            <a:pPr algn="l" rtl="0"/>
            <a:r>
              <a:rPr lang="en-US" dirty="0" smtClean="0">
                <a:solidFill>
                  <a:srgbClr val="230AB6"/>
                </a:solidFill>
              </a:rPr>
              <a:t>Normally </a:t>
            </a:r>
            <a:r>
              <a:rPr lang="en-US" dirty="0">
                <a:solidFill>
                  <a:srgbClr val="230AB6"/>
                </a:solidFill>
              </a:rPr>
              <a:t>the specific gravity ranges between </a:t>
            </a:r>
            <a:endParaRPr lang="en-US" dirty="0" smtClean="0">
              <a:solidFill>
                <a:srgbClr val="230AB6"/>
              </a:solidFill>
            </a:endParaRPr>
          </a:p>
          <a:p>
            <a:pPr algn="l" rtl="0">
              <a:buNone/>
            </a:pPr>
            <a:r>
              <a:rPr lang="en-US" b="1" i="1" dirty="0" smtClean="0">
                <a:solidFill>
                  <a:srgbClr val="230AB6"/>
                </a:solidFill>
                <a:effectLst>
                  <a:outerShdw blurRad="38100" dist="38100" dir="2700000" algn="tl">
                    <a:srgbClr val="000000">
                      <a:alpha val="43137"/>
                    </a:srgbClr>
                  </a:outerShdw>
                </a:effectLst>
              </a:rPr>
              <a:t>      1.015-1.025</a:t>
            </a:r>
            <a:r>
              <a:rPr lang="en-US" b="1" i="1" dirty="0">
                <a:solidFill>
                  <a:srgbClr val="230AB6"/>
                </a:solidFill>
                <a:effectLst>
                  <a:outerShdw blurRad="38100" dist="38100" dir="2700000" algn="tl">
                    <a:srgbClr val="000000">
                      <a:alpha val="43137"/>
                    </a:srgbClr>
                  </a:outerShdw>
                </a:effectLst>
              </a:rPr>
              <a:t>.  </a:t>
            </a:r>
          </a:p>
          <a:p>
            <a:pPr algn="l" rtl="0">
              <a:buNone/>
            </a:pPr>
            <a:r>
              <a:rPr lang="en-US" dirty="0">
                <a:solidFill>
                  <a:srgbClr val="230AB6"/>
                </a:solidFill>
              </a:rPr>
              <a:t>   </a:t>
            </a:r>
          </a:p>
          <a:p>
            <a:pPr algn="l" rtl="0">
              <a:buNone/>
            </a:pPr>
            <a:r>
              <a:rPr lang="en-US" dirty="0">
                <a:solidFill>
                  <a:srgbClr val="230AB6"/>
                </a:solidFill>
              </a:rPr>
              <a:t>1- </a:t>
            </a:r>
            <a:r>
              <a:rPr lang="en-US" b="1" dirty="0">
                <a:solidFill>
                  <a:srgbClr val="230AB6"/>
                </a:solidFill>
                <a:effectLst>
                  <a:outerShdw blurRad="38100" dist="38100" dir="2700000" algn="tl">
                    <a:srgbClr val="000000">
                      <a:alpha val="43137"/>
                    </a:srgbClr>
                  </a:outerShdw>
                </a:effectLst>
              </a:rPr>
              <a:t>Increased in </a:t>
            </a:r>
          </a:p>
          <a:p>
            <a:pPr algn="l" rtl="0"/>
            <a:r>
              <a:rPr lang="en-US" dirty="0">
                <a:solidFill>
                  <a:srgbClr val="230AB6"/>
                </a:solidFill>
              </a:rPr>
              <a:t>Dehydration </a:t>
            </a:r>
            <a:r>
              <a:rPr lang="en-US" dirty="0" smtClean="0">
                <a:solidFill>
                  <a:srgbClr val="230AB6"/>
                </a:solidFill>
              </a:rPr>
              <a:t>(with </a:t>
            </a:r>
            <a:r>
              <a:rPr lang="en-US" dirty="0" err="1" smtClean="0">
                <a:solidFill>
                  <a:srgbClr val="230AB6"/>
                </a:solidFill>
              </a:rPr>
              <a:t>oliguria</a:t>
            </a:r>
            <a:r>
              <a:rPr lang="en-US" dirty="0" smtClean="0">
                <a:solidFill>
                  <a:srgbClr val="230AB6"/>
                </a:solidFill>
              </a:rPr>
              <a:t>)</a:t>
            </a:r>
            <a:endParaRPr lang="en-US" dirty="0">
              <a:solidFill>
                <a:srgbClr val="230AB6"/>
              </a:solidFill>
            </a:endParaRPr>
          </a:p>
          <a:p>
            <a:pPr algn="l" rtl="0"/>
            <a:r>
              <a:rPr lang="en-US" dirty="0" smtClean="0">
                <a:solidFill>
                  <a:srgbClr val="230AB6"/>
                </a:solidFill>
                <a:effectLst>
                  <a:outerShdw blurRad="38100" dist="38100" dir="2700000" algn="tl">
                    <a:srgbClr val="000000">
                      <a:alpha val="43137"/>
                    </a:srgbClr>
                  </a:outerShdw>
                </a:effectLst>
              </a:rPr>
              <a:t>Diabetes Mellitus </a:t>
            </a:r>
            <a:r>
              <a:rPr lang="en-US" dirty="0" smtClean="0">
                <a:solidFill>
                  <a:srgbClr val="230AB6"/>
                </a:solidFill>
              </a:rPr>
              <a:t>(with </a:t>
            </a:r>
            <a:r>
              <a:rPr lang="en-US" dirty="0" err="1" smtClean="0">
                <a:solidFill>
                  <a:srgbClr val="230AB6"/>
                </a:solidFill>
              </a:rPr>
              <a:t>polyuria</a:t>
            </a:r>
            <a:r>
              <a:rPr lang="en-US" dirty="0" smtClean="0">
                <a:solidFill>
                  <a:srgbClr val="230AB6"/>
                </a:solidFill>
              </a:rPr>
              <a:t>)</a:t>
            </a:r>
          </a:p>
          <a:p>
            <a:pPr algn="l" rtl="0"/>
            <a:r>
              <a:rPr lang="en-US" dirty="0" smtClean="0">
                <a:solidFill>
                  <a:srgbClr val="230AB6"/>
                </a:solidFill>
                <a:effectLst>
                  <a:outerShdw blurRad="38100" dist="38100" dir="2700000" algn="tl">
                    <a:srgbClr val="000000">
                      <a:alpha val="43137"/>
                    </a:srgbClr>
                  </a:outerShdw>
                </a:effectLst>
              </a:rPr>
              <a:t>Acute renal failure </a:t>
            </a:r>
            <a:r>
              <a:rPr lang="en-US" dirty="0" smtClean="0">
                <a:solidFill>
                  <a:srgbClr val="230AB6"/>
                </a:solidFill>
              </a:rPr>
              <a:t>(with </a:t>
            </a:r>
            <a:r>
              <a:rPr lang="en-US" dirty="0" err="1" smtClean="0">
                <a:solidFill>
                  <a:srgbClr val="230AB6"/>
                </a:solidFill>
              </a:rPr>
              <a:t>oliguria</a:t>
            </a:r>
            <a:r>
              <a:rPr lang="en-US" dirty="0" smtClean="0">
                <a:solidFill>
                  <a:srgbClr val="230AB6"/>
                </a:solidFill>
              </a:rPr>
              <a:t>)</a:t>
            </a:r>
            <a:endParaRPr lang="en-US" dirty="0">
              <a:solidFill>
                <a:srgbClr val="230AB6"/>
              </a:solidFill>
            </a:endParaRPr>
          </a:p>
          <a:p>
            <a:pPr lvl="0" algn="l" rtl="0">
              <a:buNone/>
            </a:pPr>
            <a:r>
              <a:rPr lang="en-US" dirty="0" smtClean="0">
                <a:solidFill>
                  <a:srgbClr val="230AB6"/>
                </a:solidFill>
              </a:rPr>
              <a:t> </a:t>
            </a:r>
            <a:endParaRPr lang="en-US" b="1" dirty="0">
              <a:solidFill>
                <a:srgbClr val="230AB6"/>
              </a:solidFill>
            </a:endParaRPr>
          </a:p>
          <a:p>
            <a:pPr algn="l" rtl="0">
              <a:buNone/>
            </a:pPr>
            <a:r>
              <a:rPr lang="en-US" dirty="0">
                <a:solidFill>
                  <a:srgbClr val="230AB6"/>
                </a:solidFill>
              </a:rPr>
              <a:t>2- </a:t>
            </a:r>
            <a:r>
              <a:rPr lang="en-US" b="1" dirty="0">
                <a:solidFill>
                  <a:srgbClr val="230AB6"/>
                </a:solidFill>
                <a:effectLst>
                  <a:outerShdw blurRad="38100" dist="38100" dir="2700000" algn="tl">
                    <a:srgbClr val="000000">
                      <a:alpha val="43137"/>
                    </a:srgbClr>
                  </a:outerShdw>
                </a:effectLst>
              </a:rPr>
              <a:t>Decreased in </a:t>
            </a:r>
          </a:p>
          <a:p>
            <a:pPr algn="l" rtl="0"/>
            <a:r>
              <a:rPr lang="en-US" dirty="0" smtClean="0">
                <a:solidFill>
                  <a:srgbClr val="230AB6"/>
                </a:solidFill>
                <a:effectLst>
                  <a:outerShdw blurRad="38100" dist="38100" dir="2700000" algn="tl">
                    <a:srgbClr val="000000">
                      <a:alpha val="43137"/>
                    </a:srgbClr>
                  </a:outerShdw>
                </a:effectLst>
              </a:rPr>
              <a:t>Diabetes insipidus </a:t>
            </a:r>
            <a:r>
              <a:rPr lang="en-US" dirty="0" smtClean="0">
                <a:solidFill>
                  <a:srgbClr val="230AB6"/>
                </a:solidFill>
              </a:rPr>
              <a:t>(with </a:t>
            </a:r>
            <a:r>
              <a:rPr lang="en-US" dirty="0" err="1" smtClean="0">
                <a:solidFill>
                  <a:srgbClr val="230AB6"/>
                </a:solidFill>
              </a:rPr>
              <a:t>polyuria</a:t>
            </a:r>
            <a:r>
              <a:rPr lang="en-US" dirty="0" smtClean="0">
                <a:solidFill>
                  <a:srgbClr val="230AB6"/>
                </a:solidFill>
              </a:rPr>
              <a:t>)</a:t>
            </a:r>
          </a:p>
          <a:p>
            <a:pPr algn="l" rtl="0">
              <a:buNone/>
            </a:pPr>
            <a:r>
              <a:rPr lang="en-US" dirty="0">
                <a:solidFill>
                  <a:srgbClr val="230AB6"/>
                </a:solidFill>
              </a:rPr>
              <a:t> </a:t>
            </a:r>
          </a:p>
        </p:txBody>
      </p:sp>
      <p:sp>
        <p:nvSpPr>
          <p:cNvPr id="5" name="Title 1"/>
          <p:cNvSpPr txBox="1">
            <a:spLocks/>
          </p:cNvSpPr>
          <p:nvPr/>
        </p:nvSpPr>
        <p:spPr>
          <a:xfrm>
            <a:off x="342900" y="508000"/>
            <a:ext cx="6172200" cy="1524000"/>
          </a:xfrm>
          <a:prstGeom prst="rect">
            <a:avLst/>
          </a:prstGeom>
          <a:solidFill>
            <a:schemeClr val="accent5">
              <a:lumMod val="20000"/>
              <a:lumOff val="80000"/>
            </a:schemeClr>
          </a:solidFill>
          <a:ln>
            <a:solidFill>
              <a:schemeClr val="accent1"/>
            </a:solidFill>
          </a:ln>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smtClean="0">
                <a:ln>
                  <a:noFill/>
                </a:ln>
                <a:solidFill>
                  <a:srgbClr val="FF0000"/>
                </a:solidFill>
                <a:effectLst/>
                <a:uLnTx/>
                <a:uFillTx/>
                <a:latin typeface="+mj-lt"/>
                <a:ea typeface="+mj-ea"/>
                <a:cs typeface="+mj-cs"/>
              </a:rPr>
              <a:t/>
            </a:r>
            <a:br>
              <a:rPr kumimoji="0" lang="en-US" sz="3200" b="1" i="0" u="none" strike="noStrike" kern="1200" cap="none" spc="0" normalizeH="0" baseline="0" noProof="0" dirty="0" smtClean="0">
                <a:ln>
                  <a:noFill/>
                </a:ln>
                <a:solidFill>
                  <a:srgbClr val="FF0000"/>
                </a:solidFill>
                <a:effectLst/>
                <a:uLnTx/>
                <a:uFillTx/>
                <a:latin typeface="+mj-lt"/>
                <a:ea typeface="+mj-ea"/>
                <a:cs typeface="+mj-cs"/>
              </a:rPr>
            </a:br>
            <a:r>
              <a:rPr kumimoji="0" lang="en-US" sz="3200" b="1" i="0" u="none" strike="noStrike" kern="1200" cap="none" spc="0" normalizeH="0" baseline="0" noProof="0" dirty="0" smtClean="0">
                <a:ln>
                  <a:noFill/>
                </a:ln>
                <a:solidFill>
                  <a:srgbClr val="FF0000"/>
                </a:solidFill>
                <a:effectLst/>
                <a:uLnTx/>
                <a:uFillTx/>
                <a:latin typeface="+mj-lt"/>
                <a:ea typeface="+mj-ea"/>
                <a:cs typeface="+mj-cs"/>
              </a:rPr>
              <a:t>URINE ANALYSIS</a:t>
            </a:r>
            <a:br>
              <a:rPr kumimoji="0" lang="en-US" sz="3200" b="1" i="0" u="none" strike="noStrike" kern="1200" cap="none" spc="0" normalizeH="0" baseline="0" noProof="0" dirty="0" smtClean="0">
                <a:ln>
                  <a:noFill/>
                </a:ln>
                <a:solidFill>
                  <a:srgbClr val="FF0000"/>
                </a:solidFill>
                <a:effectLst/>
                <a:uLnTx/>
                <a:uFillTx/>
                <a:latin typeface="+mj-lt"/>
                <a:ea typeface="+mj-ea"/>
                <a:cs typeface="+mj-cs"/>
              </a:rPr>
            </a:br>
            <a:r>
              <a:rPr kumimoji="0" lang="en-US" sz="3200" b="1" i="0" u="sng" strike="noStrike" kern="120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j-lt"/>
                <a:ea typeface="+mj-ea"/>
                <a:cs typeface="+mj-cs"/>
              </a:rPr>
              <a:t>Physical Examination</a:t>
            </a:r>
            <a:r>
              <a:rPr kumimoji="0" lang="en-US" sz="3200" b="1" i="0" u="none" strike="noStrike" kern="120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j-lt"/>
                <a:ea typeface="+mj-ea"/>
                <a:cs typeface="+mj-cs"/>
              </a:rPr>
              <a:t/>
            </a:r>
            <a:br>
              <a:rPr kumimoji="0" lang="en-US" sz="3200" b="1" i="0" u="none" strike="noStrike" kern="120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j-lt"/>
                <a:ea typeface="+mj-ea"/>
                <a:cs typeface="+mj-cs"/>
              </a:rPr>
            </a:br>
            <a:endParaRPr kumimoji="0" lang="en-US" sz="3200" b="1" i="0" u="none" strike="noStrike" kern="1200" cap="none" spc="0" normalizeH="0" baseline="0" noProof="0" dirty="0">
              <a:ln>
                <a:noFill/>
              </a:ln>
              <a:solidFill>
                <a:srgbClr val="FF0000"/>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50" y="2235202"/>
            <a:ext cx="6229350" cy="6527799"/>
          </a:xfrm>
          <a:ln>
            <a:solidFill>
              <a:schemeClr val="accent1"/>
            </a:solidFill>
          </a:ln>
        </p:spPr>
        <p:txBody>
          <a:bodyPr>
            <a:normAutofit/>
          </a:bodyPr>
          <a:lstStyle/>
          <a:p>
            <a:pPr algn="l" rtl="0">
              <a:buNone/>
            </a:pPr>
            <a:endParaRPr lang="en-US" sz="1600" dirty="0">
              <a:solidFill>
                <a:srgbClr val="FF0000"/>
              </a:solidFill>
            </a:endParaRPr>
          </a:p>
          <a:p>
            <a:pPr algn="l" rtl="0">
              <a:buNone/>
            </a:pPr>
            <a:r>
              <a:rPr lang="en-US" sz="4400" dirty="0" smtClean="0">
                <a:solidFill>
                  <a:srgbClr val="FF0000"/>
                </a:solidFill>
              </a:rPr>
              <a:t>3- </a:t>
            </a:r>
            <a:r>
              <a:rPr lang="en-US" sz="4400" b="1" u="sng" dirty="0" smtClean="0">
                <a:solidFill>
                  <a:srgbClr val="FF0000"/>
                </a:solidFill>
                <a:effectLst>
                  <a:outerShdw blurRad="38100" dist="38100" dir="2700000" algn="tl">
                    <a:srgbClr val="000000">
                      <a:alpha val="43137"/>
                    </a:srgbClr>
                  </a:outerShdw>
                </a:effectLst>
              </a:rPr>
              <a:t>Appearance</a:t>
            </a:r>
            <a:r>
              <a:rPr lang="en-US" sz="4400" b="1" dirty="0">
                <a:solidFill>
                  <a:srgbClr val="FF0000"/>
                </a:solidFill>
                <a:effectLst>
                  <a:outerShdw blurRad="38100" dist="38100" dir="2700000" algn="tl">
                    <a:srgbClr val="000000">
                      <a:alpha val="43137"/>
                    </a:srgbClr>
                  </a:outerShdw>
                </a:effectLst>
              </a:rPr>
              <a:t>:</a:t>
            </a:r>
          </a:p>
          <a:p>
            <a:pPr algn="l" rtl="0">
              <a:buNone/>
            </a:pPr>
            <a:endParaRPr lang="en-US" b="1" u="sng" dirty="0"/>
          </a:p>
          <a:p>
            <a:pPr algn="l" rtl="0">
              <a:buNone/>
            </a:pPr>
            <a:r>
              <a:rPr lang="en-US" sz="2800" b="1" i="1" dirty="0" smtClean="0">
                <a:solidFill>
                  <a:srgbClr val="230AB6"/>
                </a:solidFill>
                <a:effectLst>
                  <a:outerShdw blurRad="38100" dist="38100" dir="2700000" algn="tl">
                    <a:srgbClr val="000000">
                      <a:alpha val="43137"/>
                    </a:srgbClr>
                  </a:outerShdw>
                </a:effectLst>
              </a:rPr>
              <a:t>Normal </a:t>
            </a:r>
            <a:r>
              <a:rPr lang="en-US" sz="2800" b="1" i="1" dirty="0">
                <a:solidFill>
                  <a:srgbClr val="230AB6"/>
                </a:solidFill>
                <a:effectLst>
                  <a:outerShdw blurRad="38100" dist="38100" dir="2700000" algn="tl">
                    <a:srgbClr val="000000">
                      <a:alpha val="43137"/>
                    </a:srgbClr>
                  </a:outerShdw>
                </a:effectLst>
              </a:rPr>
              <a:t>fresh </a:t>
            </a:r>
            <a:r>
              <a:rPr lang="en-US" sz="2800" b="1" i="1" dirty="0" smtClean="0">
                <a:solidFill>
                  <a:srgbClr val="230AB6"/>
                </a:solidFill>
                <a:effectLst>
                  <a:outerShdw blurRad="38100" dist="38100" dir="2700000" algn="tl">
                    <a:srgbClr val="000000">
                      <a:alpha val="43137"/>
                    </a:srgbClr>
                  </a:outerShdw>
                </a:effectLst>
              </a:rPr>
              <a:t>urine</a:t>
            </a:r>
            <a:r>
              <a:rPr lang="en-US" sz="2800" i="1" dirty="0" smtClean="0">
                <a:solidFill>
                  <a:srgbClr val="230AB6"/>
                </a:solidFill>
                <a:effectLst>
                  <a:outerShdw blurRad="38100" dist="38100" dir="2700000" algn="tl">
                    <a:srgbClr val="000000">
                      <a:alpha val="43137"/>
                    </a:srgbClr>
                  </a:outerShdw>
                </a:effectLst>
              </a:rPr>
              <a:t>:  clear (transparent)</a:t>
            </a:r>
          </a:p>
          <a:p>
            <a:pPr algn="l" rtl="0">
              <a:buNone/>
            </a:pPr>
            <a:r>
              <a:rPr lang="en-US" sz="2800" dirty="0" smtClean="0">
                <a:solidFill>
                  <a:srgbClr val="230AB6"/>
                </a:solidFill>
              </a:rPr>
              <a:t> </a:t>
            </a:r>
            <a:endParaRPr lang="en-US" sz="2800" b="1" dirty="0">
              <a:solidFill>
                <a:srgbClr val="230AB6"/>
              </a:solidFill>
            </a:endParaRPr>
          </a:p>
          <a:p>
            <a:pPr algn="l" rtl="0">
              <a:buNone/>
            </a:pPr>
            <a:r>
              <a:rPr lang="en-US" sz="2800" b="1" i="1" dirty="0" smtClean="0">
                <a:solidFill>
                  <a:srgbClr val="230AB6"/>
                </a:solidFill>
                <a:effectLst>
                  <a:outerShdw blurRad="38100" dist="38100" dir="2700000" algn="tl">
                    <a:srgbClr val="000000">
                      <a:alpha val="43137"/>
                    </a:srgbClr>
                  </a:outerShdw>
                </a:effectLst>
              </a:rPr>
              <a:t>Abnormal : Cloudy urine</a:t>
            </a:r>
          </a:p>
          <a:p>
            <a:pPr algn="l" rtl="0">
              <a:buNone/>
            </a:pPr>
            <a:r>
              <a:rPr lang="en-US" sz="2800" dirty="0" smtClean="0">
                <a:solidFill>
                  <a:srgbClr val="230AB6"/>
                </a:solidFill>
              </a:rPr>
              <a:t> </a:t>
            </a:r>
            <a:r>
              <a:rPr lang="en-US" sz="2400" dirty="0">
                <a:solidFill>
                  <a:srgbClr val="230AB6"/>
                </a:solidFill>
              </a:rPr>
              <a:t>may indicate possible abnormal </a:t>
            </a:r>
            <a:r>
              <a:rPr lang="en-US" sz="2400" dirty="0" smtClean="0">
                <a:solidFill>
                  <a:srgbClr val="230AB6"/>
                </a:solidFill>
              </a:rPr>
              <a:t>constituents </a:t>
            </a:r>
          </a:p>
          <a:p>
            <a:pPr algn="l" rtl="0">
              <a:buNone/>
            </a:pPr>
            <a:r>
              <a:rPr lang="en-US" sz="2400" dirty="0" smtClean="0">
                <a:solidFill>
                  <a:srgbClr val="230AB6"/>
                </a:solidFill>
              </a:rPr>
              <a:t>such </a:t>
            </a:r>
            <a:r>
              <a:rPr lang="en-US" sz="2400" dirty="0">
                <a:solidFill>
                  <a:srgbClr val="230AB6"/>
                </a:solidFill>
              </a:rPr>
              <a:t>as </a:t>
            </a:r>
            <a:r>
              <a:rPr lang="en-US" sz="2400" dirty="0" smtClean="0">
                <a:solidFill>
                  <a:srgbClr val="230AB6"/>
                </a:solidFill>
              </a:rPr>
              <a:t>white </a:t>
            </a:r>
            <a:r>
              <a:rPr lang="en-US" sz="2400" dirty="0">
                <a:solidFill>
                  <a:srgbClr val="230AB6"/>
                </a:solidFill>
              </a:rPr>
              <a:t>cells, </a:t>
            </a:r>
            <a:r>
              <a:rPr lang="en-US" sz="2400" dirty="0" smtClean="0">
                <a:solidFill>
                  <a:srgbClr val="230AB6"/>
                </a:solidFill>
              </a:rPr>
              <a:t>epithelial </a:t>
            </a:r>
            <a:r>
              <a:rPr lang="en-US" sz="2400" dirty="0">
                <a:solidFill>
                  <a:srgbClr val="230AB6"/>
                </a:solidFill>
              </a:rPr>
              <a:t>cells, </a:t>
            </a:r>
            <a:r>
              <a:rPr lang="en-US" sz="2400" dirty="0" smtClean="0">
                <a:solidFill>
                  <a:srgbClr val="230AB6"/>
                </a:solidFill>
              </a:rPr>
              <a:t>crystals and </a:t>
            </a:r>
          </a:p>
          <a:p>
            <a:pPr algn="l" rtl="0">
              <a:buNone/>
            </a:pPr>
            <a:r>
              <a:rPr lang="en-US" sz="2400" dirty="0" smtClean="0">
                <a:solidFill>
                  <a:srgbClr val="230AB6"/>
                </a:solidFill>
              </a:rPr>
              <a:t>bacteria.</a:t>
            </a:r>
          </a:p>
          <a:p>
            <a:pPr algn="l" rtl="0">
              <a:buNone/>
            </a:pPr>
            <a:endParaRPr lang="en-US" sz="2400" dirty="0" smtClean="0">
              <a:solidFill>
                <a:srgbClr val="230AB6"/>
              </a:solidFill>
            </a:endParaRPr>
          </a:p>
          <a:p>
            <a:pPr algn="l" rtl="0">
              <a:buNone/>
            </a:pPr>
            <a:r>
              <a:rPr lang="en-US" sz="2200" b="1" i="1" dirty="0" smtClean="0">
                <a:solidFill>
                  <a:srgbClr val="230AB6"/>
                </a:solidFill>
              </a:rPr>
              <a:t>N.B.</a:t>
            </a:r>
            <a:r>
              <a:rPr lang="en-US" sz="2200" dirty="0" smtClean="0">
                <a:solidFill>
                  <a:srgbClr val="230AB6"/>
                </a:solidFill>
              </a:rPr>
              <a:t> Stored urine with no preservative &amp; no cooling    </a:t>
            </a:r>
          </a:p>
          <a:p>
            <a:pPr algn="l" rtl="0">
              <a:buNone/>
            </a:pPr>
            <a:r>
              <a:rPr lang="en-US" sz="2200" dirty="0" smtClean="0">
                <a:solidFill>
                  <a:srgbClr val="230AB6"/>
                </a:solidFill>
              </a:rPr>
              <a:t>        may turn clear urine samples into cloudy. </a:t>
            </a:r>
            <a:endParaRPr lang="en-US" sz="2200" dirty="0">
              <a:solidFill>
                <a:srgbClr val="230AB6"/>
              </a:solidFill>
            </a:endParaRPr>
          </a:p>
          <a:p>
            <a:endParaRPr lang="en-US" dirty="0"/>
          </a:p>
        </p:txBody>
      </p:sp>
      <p:sp>
        <p:nvSpPr>
          <p:cNvPr id="5" name="Title 1"/>
          <p:cNvSpPr txBox="1">
            <a:spLocks/>
          </p:cNvSpPr>
          <p:nvPr/>
        </p:nvSpPr>
        <p:spPr>
          <a:xfrm>
            <a:off x="285750" y="508000"/>
            <a:ext cx="6229350" cy="1524000"/>
          </a:xfrm>
          <a:prstGeom prst="rect">
            <a:avLst/>
          </a:prstGeom>
          <a:solidFill>
            <a:schemeClr val="accent5">
              <a:lumMod val="20000"/>
              <a:lumOff val="80000"/>
            </a:schemeClr>
          </a:solidFill>
          <a:ln>
            <a:solidFill>
              <a:schemeClr val="accent1"/>
            </a:solidFill>
          </a:ln>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smtClean="0">
                <a:ln>
                  <a:noFill/>
                </a:ln>
                <a:solidFill>
                  <a:srgbClr val="FF0000"/>
                </a:solidFill>
                <a:effectLst/>
                <a:uLnTx/>
                <a:uFillTx/>
                <a:latin typeface="+mj-lt"/>
                <a:ea typeface="+mj-ea"/>
                <a:cs typeface="+mj-cs"/>
              </a:rPr>
              <a:t/>
            </a:r>
            <a:br>
              <a:rPr kumimoji="0" lang="en-US" sz="3200" b="1" i="0" u="none" strike="noStrike" kern="1200" cap="none" spc="0" normalizeH="0" baseline="0" noProof="0" dirty="0" smtClean="0">
                <a:ln>
                  <a:noFill/>
                </a:ln>
                <a:solidFill>
                  <a:srgbClr val="FF0000"/>
                </a:solidFill>
                <a:effectLst/>
                <a:uLnTx/>
                <a:uFillTx/>
                <a:latin typeface="+mj-lt"/>
                <a:ea typeface="+mj-ea"/>
                <a:cs typeface="+mj-cs"/>
              </a:rPr>
            </a:br>
            <a:r>
              <a:rPr kumimoji="0" lang="en-US" sz="3200" b="1" i="0" u="none" strike="noStrike" kern="1200" cap="none" spc="0" normalizeH="0" baseline="0" noProof="0" dirty="0" smtClean="0">
                <a:ln>
                  <a:noFill/>
                </a:ln>
                <a:solidFill>
                  <a:srgbClr val="FF0000"/>
                </a:solidFill>
                <a:effectLst/>
                <a:uLnTx/>
                <a:uFillTx/>
                <a:latin typeface="+mj-lt"/>
                <a:ea typeface="+mj-ea"/>
                <a:cs typeface="+mj-cs"/>
              </a:rPr>
              <a:t>URINE ANALYSIS</a:t>
            </a:r>
            <a:br>
              <a:rPr kumimoji="0" lang="en-US" sz="3200" b="1" i="0" u="none" strike="noStrike" kern="1200" cap="none" spc="0" normalizeH="0" baseline="0" noProof="0" dirty="0" smtClean="0">
                <a:ln>
                  <a:noFill/>
                </a:ln>
                <a:solidFill>
                  <a:srgbClr val="FF0000"/>
                </a:solidFill>
                <a:effectLst/>
                <a:uLnTx/>
                <a:uFillTx/>
                <a:latin typeface="+mj-lt"/>
                <a:ea typeface="+mj-ea"/>
                <a:cs typeface="+mj-cs"/>
              </a:rPr>
            </a:br>
            <a:r>
              <a:rPr kumimoji="0" lang="en-US" sz="3200" b="1" i="0" u="sng" strike="noStrike" kern="120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j-lt"/>
                <a:ea typeface="+mj-ea"/>
                <a:cs typeface="+mj-cs"/>
              </a:rPr>
              <a:t>Physical Examination</a:t>
            </a:r>
            <a:r>
              <a:rPr kumimoji="0" lang="en-US" sz="3200" b="1" i="0" u="none" strike="noStrike" kern="120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j-lt"/>
                <a:ea typeface="+mj-ea"/>
                <a:cs typeface="+mj-cs"/>
              </a:rPr>
              <a:t/>
            </a:r>
            <a:br>
              <a:rPr kumimoji="0" lang="en-US" sz="3200" b="1" i="0" u="none" strike="noStrike" kern="120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j-lt"/>
                <a:ea typeface="+mj-ea"/>
                <a:cs typeface="+mj-cs"/>
              </a:rPr>
            </a:br>
            <a:endParaRPr kumimoji="0" lang="en-US" sz="3200" b="1" i="0" u="none" strike="noStrike" kern="1200" cap="none" spc="0" normalizeH="0" baseline="0" noProof="0" dirty="0">
              <a:ln>
                <a:noFill/>
              </a:ln>
              <a:solidFill>
                <a:srgbClr val="FF0000"/>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42900" y="2133602"/>
            <a:ext cx="6172200" cy="6476999"/>
          </a:xfrm>
          <a:ln>
            <a:solidFill>
              <a:schemeClr val="accent1"/>
            </a:solidFill>
          </a:ln>
        </p:spPr>
        <p:txBody>
          <a:bodyPr>
            <a:normAutofit fontScale="92500"/>
          </a:bodyPr>
          <a:lstStyle/>
          <a:p>
            <a:pPr lvl="0" algn="l" rtl="0">
              <a:buNone/>
            </a:pPr>
            <a:endParaRPr lang="en-US" sz="2600" dirty="0" smtClean="0">
              <a:solidFill>
                <a:srgbClr val="FF0000"/>
              </a:solidFill>
            </a:endParaRPr>
          </a:p>
          <a:p>
            <a:pPr lvl="0" algn="l" rtl="0">
              <a:buNone/>
            </a:pPr>
            <a:r>
              <a:rPr lang="en-US" sz="4800" dirty="0" smtClean="0">
                <a:solidFill>
                  <a:srgbClr val="FF0000"/>
                </a:solidFill>
              </a:rPr>
              <a:t>4-</a:t>
            </a:r>
            <a:r>
              <a:rPr lang="en-US" sz="4800" dirty="0" smtClean="0">
                <a:solidFill>
                  <a:srgbClr val="FF0000"/>
                </a:solidFill>
                <a:effectLst>
                  <a:outerShdw blurRad="38100" dist="38100" dir="2700000" algn="tl">
                    <a:srgbClr val="000000">
                      <a:alpha val="43137"/>
                    </a:srgbClr>
                  </a:outerShdw>
                </a:effectLst>
              </a:rPr>
              <a:t> </a:t>
            </a:r>
            <a:r>
              <a:rPr lang="en-US" sz="4800" b="1" u="sng" dirty="0" smtClean="0">
                <a:solidFill>
                  <a:srgbClr val="FF0000"/>
                </a:solidFill>
                <a:effectLst>
                  <a:outerShdw blurRad="38100" dist="38100" dir="2700000" algn="tl">
                    <a:srgbClr val="000000">
                      <a:alpha val="43137"/>
                    </a:srgbClr>
                  </a:outerShdw>
                </a:effectLst>
              </a:rPr>
              <a:t>Color</a:t>
            </a:r>
            <a:r>
              <a:rPr lang="en-US" sz="4800" b="1" dirty="0">
                <a:solidFill>
                  <a:srgbClr val="FF0000"/>
                </a:solidFill>
                <a:effectLst>
                  <a:outerShdw blurRad="38100" dist="38100" dir="2700000" algn="tl">
                    <a:srgbClr val="000000">
                      <a:alpha val="43137"/>
                    </a:srgbClr>
                  </a:outerShdw>
                </a:effectLst>
              </a:rPr>
              <a:t>: </a:t>
            </a:r>
          </a:p>
          <a:p>
            <a:pPr algn="l" rtl="0">
              <a:buNone/>
            </a:pPr>
            <a:r>
              <a:rPr lang="en-US" b="1" dirty="0"/>
              <a:t> </a:t>
            </a:r>
          </a:p>
          <a:p>
            <a:pPr lvl="0" algn="l" rtl="0">
              <a:buNone/>
            </a:pPr>
            <a:r>
              <a:rPr lang="en-US" sz="2800" b="1" i="1" dirty="0">
                <a:solidFill>
                  <a:srgbClr val="230AB6"/>
                </a:solidFill>
                <a:effectLst>
                  <a:outerShdw blurRad="38100" dist="38100" dir="2700000" algn="tl">
                    <a:srgbClr val="000000">
                      <a:alpha val="43137"/>
                    </a:srgbClr>
                  </a:outerShdw>
                </a:effectLst>
              </a:rPr>
              <a:t>Normal </a:t>
            </a:r>
            <a:r>
              <a:rPr lang="en-US" sz="2800" b="1" i="1" dirty="0" smtClean="0">
                <a:solidFill>
                  <a:srgbClr val="230AB6"/>
                </a:solidFill>
                <a:effectLst>
                  <a:outerShdw blurRad="38100" dist="38100" dir="2700000" algn="tl">
                    <a:srgbClr val="000000">
                      <a:alpha val="43137"/>
                    </a:srgbClr>
                  </a:outerShdw>
                </a:effectLst>
              </a:rPr>
              <a:t>color:  pale </a:t>
            </a:r>
            <a:r>
              <a:rPr lang="en-US" sz="2800" b="1" i="1" dirty="0">
                <a:solidFill>
                  <a:srgbClr val="230AB6"/>
                </a:solidFill>
                <a:effectLst>
                  <a:outerShdw blurRad="38100" dist="38100" dir="2700000" algn="tl">
                    <a:srgbClr val="000000">
                      <a:alpha val="43137"/>
                    </a:srgbClr>
                  </a:outerShdw>
                </a:effectLst>
              </a:rPr>
              <a:t>yellow </a:t>
            </a:r>
            <a:r>
              <a:rPr lang="en-US" sz="2800" b="1" i="1" dirty="0" smtClean="0">
                <a:solidFill>
                  <a:srgbClr val="230AB6"/>
                </a:solidFill>
                <a:effectLst>
                  <a:outerShdw blurRad="38100" dist="38100" dir="2700000" algn="tl">
                    <a:srgbClr val="000000">
                      <a:alpha val="43137"/>
                    </a:srgbClr>
                  </a:outerShdw>
                </a:effectLst>
              </a:rPr>
              <a:t>(amber yellow)</a:t>
            </a:r>
            <a:endParaRPr lang="en-US" sz="2800" b="1" i="1" dirty="0">
              <a:solidFill>
                <a:srgbClr val="230AB6"/>
              </a:solidFill>
              <a:effectLst>
                <a:outerShdw blurRad="38100" dist="38100" dir="2700000" algn="tl">
                  <a:srgbClr val="000000">
                    <a:alpha val="43137"/>
                  </a:srgbClr>
                </a:outerShdw>
              </a:effectLst>
            </a:endParaRPr>
          </a:p>
          <a:p>
            <a:pPr lvl="0" algn="l" rtl="0">
              <a:buNone/>
            </a:pPr>
            <a:r>
              <a:rPr lang="en-US" sz="2400" dirty="0" smtClean="0">
                <a:solidFill>
                  <a:srgbClr val="230AB6"/>
                </a:solidFill>
              </a:rPr>
              <a:t>due </a:t>
            </a:r>
            <a:r>
              <a:rPr lang="en-US" sz="2400" dirty="0">
                <a:solidFill>
                  <a:srgbClr val="230AB6"/>
                </a:solidFill>
              </a:rPr>
              <a:t>to the presence of pigments </a:t>
            </a:r>
            <a:r>
              <a:rPr lang="en-US" sz="2400" dirty="0" smtClean="0">
                <a:solidFill>
                  <a:srgbClr val="230AB6"/>
                </a:solidFill>
              </a:rPr>
              <a:t>of </a:t>
            </a:r>
            <a:r>
              <a:rPr lang="en-US" sz="2400" dirty="0" err="1" smtClean="0">
                <a:solidFill>
                  <a:srgbClr val="230AB6"/>
                </a:solidFill>
              </a:rPr>
              <a:t>urobilin</a:t>
            </a:r>
            <a:r>
              <a:rPr lang="en-US" sz="2400" dirty="0" smtClean="0">
                <a:solidFill>
                  <a:srgbClr val="230AB6"/>
                </a:solidFill>
              </a:rPr>
              <a:t> </a:t>
            </a:r>
            <a:r>
              <a:rPr lang="en-US" sz="2400" dirty="0">
                <a:solidFill>
                  <a:srgbClr val="230AB6"/>
                </a:solidFill>
              </a:rPr>
              <a:t>or </a:t>
            </a:r>
            <a:endParaRPr lang="en-US" sz="2400" dirty="0" smtClean="0">
              <a:solidFill>
                <a:srgbClr val="230AB6"/>
              </a:solidFill>
            </a:endParaRPr>
          </a:p>
          <a:p>
            <a:pPr lvl="0" algn="l" rtl="0">
              <a:buNone/>
            </a:pPr>
            <a:r>
              <a:rPr lang="en-US" sz="2400" dirty="0" err="1" smtClean="0">
                <a:solidFill>
                  <a:srgbClr val="230AB6"/>
                </a:solidFill>
              </a:rPr>
              <a:t>urobilinogen</a:t>
            </a:r>
            <a:endParaRPr lang="en-US" sz="2400" dirty="0" smtClean="0">
              <a:solidFill>
                <a:srgbClr val="230AB6"/>
              </a:solidFill>
            </a:endParaRPr>
          </a:p>
          <a:p>
            <a:pPr lvl="0" algn="l" rtl="0">
              <a:buNone/>
            </a:pPr>
            <a:endParaRPr lang="en-US" sz="2400" b="1" dirty="0" smtClean="0">
              <a:solidFill>
                <a:srgbClr val="230AB6"/>
              </a:solidFill>
            </a:endParaRPr>
          </a:p>
          <a:p>
            <a:pPr lvl="0" algn="l" rtl="0">
              <a:buNone/>
            </a:pPr>
            <a:r>
              <a:rPr lang="en-US" sz="3000" b="1" i="1" dirty="0" smtClean="0">
                <a:solidFill>
                  <a:srgbClr val="230AB6"/>
                </a:solidFill>
                <a:effectLst>
                  <a:outerShdw blurRad="38100" dist="38100" dir="2700000" algn="tl">
                    <a:srgbClr val="000000">
                      <a:alpha val="43137"/>
                    </a:srgbClr>
                  </a:outerShdw>
                </a:effectLst>
              </a:rPr>
              <a:t>Abnormal colors of urine:</a:t>
            </a:r>
          </a:p>
          <a:p>
            <a:pPr algn="l" rtl="0"/>
            <a:r>
              <a:rPr lang="en-US" sz="2400" b="1" dirty="0" smtClean="0">
                <a:solidFill>
                  <a:srgbClr val="230AB6"/>
                </a:solidFill>
                <a:effectLst>
                  <a:outerShdw blurRad="38100" dist="38100" dir="2700000" algn="tl">
                    <a:srgbClr val="000000">
                      <a:alpha val="43137"/>
                    </a:srgbClr>
                  </a:outerShdw>
                </a:effectLst>
              </a:rPr>
              <a:t>Colorless</a:t>
            </a:r>
          </a:p>
          <a:p>
            <a:pPr algn="l" rtl="0"/>
            <a:r>
              <a:rPr lang="en-US" sz="2400" b="1" dirty="0" smtClean="0">
                <a:solidFill>
                  <a:srgbClr val="230AB6"/>
                </a:solidFill>
                <a:effectLst>
                  <a:outerShdw blurRad="38100" dist="38100" dir="2700000" algn="tl">
                    <a:srgbClr val="000000">
                      <a:alpha val="43137"/>
                    </a:srgbClr>
                  </a:outerShdw>
                </a:effectLst>
              </a:rPr>
              <a:t>Orange</a:t>
            </a:r>
          </a:p>
          <a:p>
            <a:pPr algn="l" rtl="0"/>
            <a:r>
              <a:rPr lang="en-US" sz="2400" b="1" dirty="0" smtClean="0">
                <a:solidFill>
                  <a:srgbClr val="230AB6"/>
                </a:solidFill>
                <a:effectLst>
                  <a:outerShdw blurRad="38100" dist="38100" dir="2700000" algn="tl">
                    <a:srgbClr val="000000">
                      <a:alpha val="43137"/>
                    </a:srgbClr>
                  </a:outerShdw>
                </a:effectLst>
              </a:rPr>
              <a:t>Greenish yellow</a:t>
            </a:r>
          </a:p>
          <a:p>
            <a:pPr algn="l" rtl="0"/>
            <a:r>
              <a:rPr lang="en-US" sz="2400" b="1" dirty="0" smtClean="0">
                <a:solidFill>
                  <a:srgbClr val="230AB6"/>
                </a:solidFill>
                <a:effectLst>
                  <a:outerShdw blurRad="38100" dist="38100" dir="2700000" algn="tl">
                    <a:srgbClr val="000000">
                      <a:alpha val="43137"/>
                    </a:srgbClr>
                  </a:outerShdw>
                </a:effectLst>
              </a:rPr>
              <a:t>Red</a:t>
            </a:r>
          </a:p>
          <a:p>
            <a:pPr algn="l" rtl="0"/>
            <a:r>
              <a:rPr lang="en-US" sz="2400" b="1" dirty="0" smtClean="0">
                <a:solidFill>
                  <a:srgbClr val="230AB6"/>
                </a:solidFill>
                <a:effectLst>
                  <a:outerShdw blurRad="38100" dist="38100" dir="2700000" algn="tl">
                    <a:srgbClr val="000000">
                      <a:alpha val="43137"/>
                    </a:srgbClr>
                  </a:outerShdw>
                </a:effectLst>
              </a:rPr>
              <a:t>Black</a:t>
            </a:r>
          </a:p>
          <a:p>
            <a:pPr algn="l" rtl="0"/>
            <a:r>
              <a:rPr lang="en-US" sz="2400" b="1" dirty="0" smtClean="0">
                <a:solidFill>
                  <a:srgbClr val="230AB6"/>
                </a:solidFill>
                <a:effectLst>
                  <a:outerShdw blurRad="38100" dist="38100" dir="2700000" algn="tl">
                    <a:srgbClr val="000000">
                      <a:alpha val="43137"/>
                    </a:srgbClr>
                  </a:outerShdw>
                </a:effectLst>
              </a:rPr>
              <a:t>Smoky</a:t>
            </a:r>
          </a:p>
          <a:p>
            <a:pPr lvl="0">
              <a:buNone/>
            </a:pPr>
            <a:endParaRPr lang="en-US" sz="2400" b="1" dirty="0"/>
          </a:p>
          <a:p>
            <a:pPr lvl="0">
              <a:buNone/>
            </a:pPr>
            <a:endParaRPr lang="en-US" dirty="0" smtClean="0"/>
          </a:p>
          <a:p>
            <a:endParaRPr lang="en-US" dirty="0"/>
          </a:p>
        </p:txBody>
      </p:sp>
      <p:sp>
        <p:nvSpPr>
          <p:cNvPr id="6" name="Title 1"/>
          <p:cNvSpPr>
            <a:spLocks noGrp="1"/>
          </p:cNvSpPr>
          <p:nvPr>
            <p:ph type="title"/>
          </p:nvPr>
        </p:nvSpPr>
        <p:spPr>
          <a:solidFill>
            <a:schemeClr val="accent5">
              <a:lumMod val="20000"/>
              <a:lumOff val="80000"/>
            </a:schemeClr>
          </a:solidFill>
          <a:ln>
            <a:solidFill>
              <a:schemeClr val="accent1"/>
            </a:solidFill>
          </a:ln>
        </p:spPr>
        <p:txBody>
          <a:bodyPr>
            <a:noAutofit/>
          </a:bodyPr>
          <a:lstStyle/>
          <a:p>
            <a:r>
              <a:rPr lang="en-US" sz="3200" b="1" dirty="0" smtClean="0">
                <a:solidFill>
                  <a:srgbClr val="FF0000"/>
                </a:solidFill>
              </a:rPr>
              <a:t/>
            </a:r>
            <a:br>
              <a:rPr lang="en-US" sz="3200" b="1" dirty="0" smtClean="0">
                <a:solidFill>
                  <a:srgbClr val="FF0000"/>
                </a:solidFill>
              </a:rPr>
            </a:br>
            <a:r>
              <a:rPr lang="en-US" sz="3200" b="1" dirty="0" smtClean="0">
                <a:solidFill>
                  <a:srgbClr val="FF0000"/>
                </a:solidFill>
              </a:rPr>
              <a:t>URINE ANALYSIS</a:t>
            </a:r>
            <a:br>
              <a:rPr lang="en-US" sz="3200" b="1" dirty="0" smtClean="0">
                <a:solidFill>
                  <a:srgbClr val="FF0000"/>
                </a:solidFill>
              </a:rPr>
            </a:br>
            <a:r>
              <a:rPr lang="en-US" sz="3200" b="1" u="sng" dirty="0" smtClean="0">
                <a:solidFill>
                  <a:srgbClr val="FF0000"/>
                </a:solidFill>
                <a:effectLst>
                  <a:outerShdw blurRad="38100" dist="38100" dir="2700000" algn="tl">
                    <a:srgbClr val="000000">
                      <a:alpha val="43137"/>
                    </a:srgbClr>
                  </a:outerShdw>
                </a:effectLst>
              </a:rPr>
              <a:t>Physical Examination</a:t>
            </a:r>
            <a:r>
              <a:rPr lang="en-US" sz="3200" b="1" dirty="0" smtClean="0">
                <a:solidFill>
                  <a:srgbClr val="FF0000"/>
                </a:solidFill>
                <a:effectLst>
                  <a:outerShdw blurRad="38100" dist="38100" dir="2700000" algn="tl">
                    <a:srgbClr val="000000">
                      <a:alpha val="43137"/>
                    </a:srgbClr>
                  </a:outerShdw>
                </a:effectLst>
              </a:rPr>
              <a:t/>
            </a:r>
            <a:br>
              <a:rPr lang="en-US" sz="3200" b="1" dirty="0" smtClean="0">
                <a:solidFill>
                  <a:srgbClr val="FF0000"/>
                </a:solidFill>
                <a:effectLst>
                  <a:outerShdw blurRad="38100" dist="38100" dir="2700000" algn="tl">
                    <a:srgbClr val="000000">
                      <a:alpha val="43137"/>
                    </a:srgbClr>
                  </a:outerShdw>
                </a:effectLst>
              </a:rPr>
            </a:br>
            <a:endParaRPr lang="en-US" sz="3200" b="1" dirty="0">
              <a:solidFill>
                <a:srgbClr val="FF0000"/>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42900" y="2133600"/>
            <a:ext cx="6172200" cy="6781800"/>
          </a:xfrm>
          <a:ln>
            <a:solidFill>
              <a:schemeClr val="accent1"/>
            </a:solidFill>
          </a:ln>
        </p:spPr>
        <p:txBody>
          <a:bodyPr>
            <a:normAutofit fontScale="62500" lnSpcReduction="20000"/>
          </a:bodyPr>
          <a:lstStyle/>
          <a:p>
            <a:pPr>
              <a:buNone/>
            </a:pPr>
            <a:endParaRPr lang="en-US" i="1" u="sng" dirty="0" smtClean="0">
              <a:solidFill>
                <a:srgbClr val="230AB6"/>
              </a:solidFill>
            </a:endParaRPr>
          </a:p>
          <a:p>
            <a:pPr>
              <a:buNone/>
            </a:pPr>
            <a:endParaRPr lang="en-US" sz="3800" b="1" u="sng" dirty="0" smtClean="0">
              <a:solidFill>
                <a:srgbClr val="FF0000"/>
              </a:solidFill>
              <a:effectLst>
                <a:outerShdw blurRad="38100" dist="38100" dir="2700000" algn="tl">
                  <a:srgbClr val="000000">
                    <a:alpha val="43137"/>
                  </a:srgbClr>
                </a:outerShdw>
              </a:effectLst>
            </a:endParaRPr>
          </a:p>
          <a:p>
            <a:pPr algn="l" rtl="0">
              <a:buNone/>
            </a:pPr>
            <a:r>
              <a:rPr lang="en-US" sz="5900" b="1" u="sng" dirty="0" smtClean="0">
                <a:solidFill>
                  <a:srgbClr val="FF0000"/>
                </a:solidFill>
                <a:effectLst>
                  <a:outerShdw blurRad="38100" dist="38100" dir="2700000" algn="tl">
                    <a:srgbClr val="000000">
                      <a:alpha val="43137"/>
                    </a:srgbClr>
                  </a:outerShdw>
                </a:effectLst>
              </a:rPr>
              <a:t>Color </a:t>
            </a:r>
            <a:r>
              <a:rPr lang="en-US" sz="3600" dirty="0" smtClean="0">
                <a:solidFill>
                  <a:srgbClr val="FF0000"/>
                </a:solidFill>
              </a:rPr>
              <a:t>(cont.)</a:t>
            </a:r>
            <a:endParaRPr lang="en-US" sz="3600" dirty="0" smtClean="0">
              <a:solidFill>
                <a:srgbClr val="230AB6"/>
              </a:solidFill>
            </a:endParaRPr>
          </a:p>
          <a:p>
            <a:pPr algn="l" rtl="0">
              <a:buNone/>
            </a:pPr>
            <a:endParaRPr lang="en-US" sz="3600" b="1" dirty="0" smtClean="0">
              <a:solidFill>
                <a:srgbClr val="230AB6"/>
              </a:solidFill>
            </a:endParaRPr>
          </a:p>
          <a:p>
            <a:pPr algn="l" rtl="0">
              <a:buNone/>
            </a:pPr>
            <a:r>
              <a:rPr lang="en-US" sz="3600" b="1" dirty="0" smtClean="0">
                <a:solidFill>
                  <a:srgbClr val="230AB6"/>
                </a:solidFill>
              </a:rPr>
              <a:t>1- </a:t>
            </a:r>
            <a:r>
              <a:rPr lang="en-US" sz="3600" b="1" u="sng" dirty="0" smtClean="0">
                <a:solidFill>
                  <a:srgbClr val="230AB6"/>
                </a:solidFill>
                <a:effectLst>
                  <a:outerShdw blurRad="38100" dist="38100" dir="2700000" algn="tl">
                    <a:srgbClr val="000000">
                      <a:alpha val="43137"/>
                    </a:srgbClr>
                  </a:outerShdw>
                </a:effectLst>
              </a:rPr>
              <a:t>Colorless Urine:</a:t>
            </a:r>
          </a:p>
          <a:p>
            <a:pPr lvl="0" algn="l" rtl="0">
              <a:buNone/>
            </a:pPr>
            <a:endParaRPr lang="en-US" b="1" dirty="0">
              <a:solidFill>
                <a:srgbClr val="230AB6"/>
              </a:solidFill>
            </a:endParaRPr>
          </a:p>
          <a:p>
            <a:pPr lvl="0" algn="l" rtl="0">
              <a:buFont typeface="Wingdings" pitchFamily="2" charset="2"/>
              <a:buChar char="§"/>
            </a:pPr>
            <a:r>
              <a:rPr lang="en-US" dirty="0" smtClean="0">
                <a:solidFill>
                  <a:srgbClr val="230AB6"/>
                </a:solidFill>
                <a:effectLst>
                  <a:outerShdw blurRad="38100" dist="38100" dir="2700000" algn="tl">
                    <a:srgbClr val="000000">
                      <a:alpha val="43137"/>
                    </a:srgbClr>
                  </a:outerShdw>
                </a:effectLst>
              </a:rPr>
              <a:t>Chronic renal failure</a:t>
            </a:r>
            <a:endParaRPr lang="en-US" b="1" dirty="0">
              <a:solidFill>
                <a:srgbClr val="230AB6"/>
              </a:solidFill>
              <a:effectLst>
                <a:outerShdw blurRad="38100" dist="38100" dir="2700000" algn="tl">
                  <a:srgbClr val="000000">
                    <a:alpha val="43137"/>
                  </a:srgbClr>
                </a:outerShdw>
              </a:effectLst>
            </a:endParaRPr>
          </a:p>
          <a:p>
            <a:pPr lvl="0" algn="l" rtl="0">
              <a:buFont typeface="Wingdings" pitchFamily="2" charset="2"/>
              <a:buChar char="§"/>
            </a:pPr>
            <a:r>
              <a:rPr lang="en-US" dirty="0" smtClean="0">
                <a:solidFill>
                  <a:srgbClr val="230AB6"/>
                </a:solidFill>
                <a:effectLst>
                  <a:outerShdw blurRad="38100" dist="38100" dir="2700000" algn="tl">
                    <a:srgbClr val="000000">
                      <a:alpha val="43137"/>
                    </a:srgbClr>
                  </a:outerShdw>
                </a:effectLst>
              </a:rPr>
              <a:t>Diabetes </a:t>
            </a:r>
            <a:r>
              <a:rPr lang="en-US" dirty="0">
                <a:solidFill>
                  <a:srgbClr val="230AB6"/>
                </a:solidFill>
                <a:effectLst>
                  <a:outerShdw blurRad="38100" dist="38100" dir="2700000" algn="tl">
                    <a:srgbClr val="000000">
                      <a:alpha val="43137"/>
                    </a:srgbClr>
                  </a:outerShdw>
                </a:effectLst>
              </a:rPr>
              <a:t>insipidus</a:t>
            </a:r>
            <a:r>
              <a:rPr lang="en-US" dirty="0">
                <a:solidFill>
                  <a:srgbClr val="230AB6"/>
                </a:solidFill>
              </a:rPr>
              <a:t>.</a:t>
            </a:r>
            <a:endParaRPr lang="en-US" b="1" dirty="0">
              <a:solidFill>
                <a:srgbClr val="230AB6"/>
              </a:solidFill>
            </a:endParaRPr>
          </a:p>
          <a:p>
            <a:pPr algn="l" rtl="0">
              <a:buNone/>
            </a:pPr>
            <a:r>
              <a:rPr lang="en-US" b="1" i="1" dirty="0">
                <a:solidFill>
                  <a:srgbClr val="230AB6"/>
                </a:solidFill>
              </a:rPr>
              <a:t> </a:t>
            </a:r>
            <a:endParaRPr lang="en-US" b="1" dirty="0">
              <a:solidFill>
                <a:srgbClr val="230AB6"/>
              </a:solidFill>
            </a:endParaRPr>
          </a:p>
          <a:p>
            <a:pPr algn="l" rtl="0">
              <a:buNone/>
            </a:pPr>
            <a:r>
              <a:rPr lang="en-US" sz="3600" b="1" dirty="0" smtClean="0">
                <a:solidFill>
                  <a:srgbClr val="230AB6"/>
                </a:solidFill>
              </a:rPr>
              <a:t>2- </a:t>
            </a:r>
            <a:r>
              <a:rPr lang="en-US" sz="3600" b="1" u="sng" dirty="0" smtClean="0">
                <a:solidFill>
                  <a:srgbClr val="230AB6"/>
                </a:solidFill>
                <a:effectLst>
                  <a:outerShdw blurRad="38100" dist="38100" dir="2700000" algn="tl">
                    <a:srgbClr val="000000">
                      <a:alpha val="43137"/>
                    </a:srgbClr>
                  </a:outerShdw>
                </a:effectLst>
              </a:rPr>
              <a:t>Orange Urine</a:t>
            </a:r>
            <a:r>
              <a:rPr lang="en-US" sz="3600" b="1" u="sng" dirty="0">
                <a:solidFill>
                  <a:srgbClr val="230AB6"/>
                </a:solidFill>
                <a:effectLst>
                  <a:outerShdw blurRad="38100" dist="38100" dir="2700000" algn="tl">
                    <a:srgbClr val="000000">
                      <a:alpha val="43137"/>
                    </a:srgbClr>
                  </a:outerShdw>
                </a:effectLst>
              </a:rPr>
              <a:t>:</a:t>
            </a:r>
            <a:r>
              <a:rPr lang="en-US" dirty="0" smtClean="0">
                <a:solidFill>
                  <a:srgbClr val="230AB6"/>
                </a:solidFill>
                <a:effectLst>
                  <a:outerShdw blurRad="38100" dist="38100" dir="2700000" algn="tl">
                    <a:srgbClr val="000000">
                      <a:alpha val="43137"/>
                    </a:srgbClr>
                  </a:outerShdw>
                </a:effectLst>
              </a:rPr>
              <a:t> </a:t>
            </a:r>
          </a:p>
          <a:p>
            <a:pPr algn="l" rtl="0">
              <a:buNone/>
            </a:pPr>
            <a:endParaRPr lang="en-US" b="1" dirty="0">
              <a:solidFill>
                <a:srgbClr val="230AB6"/>
              </a:solidFill>
              <a:effectLst>
                <a:outerShdw blurRad="38100" dist="38100" dir="2700000" algn="tl">
                  <a:srgbClr val="000000">
                    <a:alpha val="43137"/>
                  </a:srgbClr>
                </a:outerShdw>
              </a:effectLst>
            </a:endParaRPr>
          </a:p>
          <a:p>
            <a:pPr lvl="0" algn="l" rtl="0">
              <a:buFont typeface="Wingdings" pitchFamily="2" charset="2"/>
              <a:buChar char="§"/>
            </a:pPr>
            <a:r>
              <a:rPr lang="en-US" dirty="0" smtClean="0">
                <a:solidFill>
                  <a:srgbClr val="230AB6"/>
                </a:solidFill>
              </a:rPr>
              <a:t>Ingestion </a:t>
            </a:r>
            <a:r>
              <a:rPr lang="en-US" dirty="0">
                <a:solidFill>
                  <a:srgbClr val="230AB6"/>
                </a:solidFill>
              </a:rPr>
              <a:t>of large amount of </a:t>
            </a:r>
            <a:r>
              <a:rPr lang="en-US" dirty="0" err="1" smtClean="0">
                <a:solidFill>
                  <a:srgbClr val="230AB6"/>
                </a:solidFill>
              </a:rPr>
              <a:t>carotenoids</a:t>
            </a:r>
            <a:r>
              <a:rPr lang="en-US" dirty="0" smtClean="0">
                <a:solidFill>
                  <a:srgbClr val="230AB6"/>
                </a:solidFill>
              </a:rPr>
              <a:t> (vitamin A)</a:t>
            </a:r>
          </a:p>
          <a:p>
            <a:pPr lvl="0" algn="l" rtl="0">
              <a:buFont typeface="Wingdings" pitchFamily="2" charset="2"/>
              <a:buChar char="§"/>
            </a:pPr>
            <a:endParaRPr lang="en-US" b="1" dirty="0" smtClean="0">
              <a:solidFill>
                <a:srgbClr val="230AB6"/>
              </a:solidFill>
            </a:endParaRPr>
          </a:p>
          <a:p>
            <a:pPr algn="l" rtl="0">
              <a:buNone/>
            </a:pPr>
            <a:r>
              <a:rPr lang="en-US" b="1" dirty="0" smtClean="0">
                <a:solidFill>
                  <a:srgbClr val="230AB6"/>
                </a:solidFill>
              </a:rPr>
              <a:t>3- </a:t>
            </a:r>
            <a:r>
              <a:rPr lang="en-US" sz="3800" b="1" u="sng" dirty="0" smtClean="0">
                <a:solidFill>
                  <a:srgbClr val="230AB6"/>
                </a:solidFill>
                <a:effectLst>
                  <a:outerShdw blurRad="38100" dist="38100" dir="2700000" algn="tl">
                    <a:srgbClr val="000000">
                      <a:alpha val="43137"/>
                    </a:srgbClr>
                  </a:outerShdw>
                </a:effectLst>
              </a:rPr>
              <a:t>Yellowish brown urine:</a:t>
            </a:r>
          </a:p>
          <a:p>
            <a:pPr algn="l" rtl="0">
              <a:buNone/>
            </a:pPr>
            <a:r>
              <a:rPr lang="en-US" b="1" dirty="0" smtClean="0">
                <a:solidFill>
                  <a:srgbClr val="230AB6"/>
                </a:solidFill>
                <a:effectLst>
                  <a:outerShdw blurRad="38100" dist="38100" dir="2700000" algn="tl">
                    <a:srgbClr val="000000">
                      <a:alpha val="43137"/>
                    </a:srgbClr>
                  </a:outerShdw>
                </a:effectLst>
              </a:rPr>
              <a:t>     </a:t>
            </a:r>
          </a:p>
          <a:p>
            <a:pPr algn="l" rtl="0">
              <a:buNone/>
            </a:pPr>
            <a:r>
              <a:rPr lang="en-US" b="1" dirty="0" smtClean="0">
                <a:solidFill>
                  <a:srgbClr val="230AB6"/>
                </a:solidFill>
                <a:effectLst>
                  <a:outerShdw blurRad="38100" dist="38100" dir="2700000" algn="tl">
                    <a:srgbClr val="000000">
                      <a:alpha val="43137"/>
                    </a:srgbClr>
                  </a:outerShdw>
                </a:effectLst>
              </a:rPr>
              <a:t>       </a:t>
            </a:r>
            <a:r>
              <a:rPr lang="en-US" dirty="0" smtClean="0">
                <a:solidFill>
                  <a:srgbClr val="230AB6"/>
                </a:solidFill>
              </a:rPr>
              <a:t>due to presence of </a:t>
            </a:r>
            <a:r>
              <a:rPr lang="en-US" dirty="0" err="1" smtClean="0">
                <a:solidFill>
                  <a:srgbClr val="230AB6"/>
                </a:solidFill>
                <a:effectLst>
                  <a:outerShdw blurRad="38100" dist="38100" dir="2700000" algn="tl">
                    <a:srgbClr val="000000">
                      <a:alpha val="43137"/>
                    </a:srgbClr>
                  </a:outerShdw>
                </a:effectLst>
              </a:rPr>
              <a:t>billirubin</a:t>
            </a:r>
            <a:r>
              <a:rPr lang="en-US" dirty="0" smtClean="0">
                <a:solidFill>
                  <a:srgbClr val="230AB6"/>
                </a:solidFill>
                <a:effectLst>
                  <a:outerShdw blurRad="38100" dist="38100" dir="2700000" algn="tl">
                    <a:srgbClr val="000000">
                      <a:alpha val="43137"/>
                    </a:srgbClr>
                  </a:outerShdw>
                </a:effectLst>
              </a:rPr>
              <a:t> </a:t>
            </a:r>
            <a:r>
              <a:rPr lang="en-US" dirty="0" smtClean="0">
                <a:solidFill>
                  <a:srgbClr val="230AB6"/>
                </a:solidFill>
              </a:rPr>
              <a:t>in cases of:</a:t>
            </a:r>
          </a:p>
          <a:p>
            <a:pPr algn="l" rtl="0">
              <a:buNone/>
            </a:pPr>
            <a:endParaRPr lang="en-US" i="1" dirty="0" smtClean="0">
              <a:solidFill>
                <a:srgbClr val="230AB6"/>
              </a:solidFill>
            </a:endParaRPr>
          </a:p>
          <a:p>
            <a:pPr algn="l" rtl="0"/>
            <a:r>
              <a:rPr lang="en-US" dirty="0" smtClean="0">
                <a:solidFill>
                  <a:srgbClr val="230AB6"/>
                </a:solidFill>
                <a:effectLst>
                  <a:outerShdw blurRad="38100" dist="38100" dir="2700000" algn="tl">
                    <a:srgbClr val="000000">
                      <a:alpha val="43137"/>
                    </a:srgbClr>
                  </a:outerShdw>
                </a:effectLst>
              </a:rPr>
              <a:t>Obstructive Jaundice </a:t>
            </a:r>
          </a:p>
          <a:p>
            <a:pPr algn="l" rtl="0"/>
            <a:r>
              <a:rPr lang="en-US" dirty="0" smtClean="0">
                <a:solidFill>
                  <a:srgbClr val="230AB6"/>
                </a:solidFill>
                <a:effectLst>
                  <a:outerShdw blurRad="38100" dist="38100" dir="2700000" algn="tl">
                    <a:srgbClr val="000000">
                      <a:alpha val="43137"/>
                    </a:srgbClr>
                  </a:outerShdw>
                </a:effectLst>
              </a:rPr>
              <a:t>Hepatic Jaundice </a:t>
            </a:r>
          </a:p>
          <a:p>
            <a:pPr lvl="0">
              <a:buFont typeface="Wingdings" pitchFamily="2" charset="2"/>
              <a:buChar char="§"/>
            </a:pPr>
            <a:endParaRPr lang="en-US" b="1" dirty="0">
              <a:solidFill>
                <a:srgbClr val="230AB6"/>
              </a:solidFill>
            </a:endParaRPr>
          </a:p>
          <a:p>
            <a:endParaRPr lang="en-US" dirty="0"/>
          </a:p>
        </p:txBody>
      </p:sp>
      <p:sp>
        <p:nvSpPr>
          <p:cNvPr id="6" name="Title 1"/>
          <p:cNvSpPr>
            <a:spLocks noGrp="1"/>
          </p:cNvSpPr>
          <p:nvPr>
            <p:ph type="title"/>
          </p:nvPr>
        </p:nvSpPr>
        <p:spPr>
          <a:solidFill>
            <a:schemeClr val="accent5">
              <a:lumMod val="20000"/>
              <a:lumOff val="80000"/>
            </a:schemeClr>
          </a:solidFill>
          <a:ln>
            <a:solidFill>
              <a:schemeClr val="accent1"/>
            </a:solidFill>
          </a:ln>
        </p:spPr>
        <p:txBody>
          <a:bodyPr>
            <a:noAutofit/>
          </a:bodyPr>
          <a:lstStyle/>
          <a:p>
            <a:r>
              <a:rPr lang="en-US" sz="3200" b="1" dirty="0" smtClean="0">
                <a:solidFill>
                  <a:srgbClr val="FF0000"/>
                </a:solidFill>
              </a:rPr>
              <a:t/>
            </a:r>
            <a:br>
              <a:rPr lang="en-US" sz="3200" b="1" dirty="0" smtClean="0">
                <a:solidFill>
                  <a:srgbClr val="FF0000"/>
                </a:solidFill>
              </a:rPr>
            </a:br>
            <a:r>
              <a:rPr lang="en-US" sz="3200" b="1" dirty="0" smtClean="0">
                <a:solidFill>
                  <a:srgbClr val="FF0000"/>
                </a:solidFill>
              </a:rPr>
              <a:t>URINE ANALYSIS</a:t>
            </a:r>
            <a:br>
              <a:rPr lang="en-US" sz="3200" b="1" dirty="0" smtClean="0">
                <a:solidFill>
                  <a:srgbClr val="FF0000"/>
                </a:solidFill>
              </a:rPr>
            </a:br>
            <a:r>
              <a:rPr lang="en-US" sz="3200" b="1" u="sng" dirty="0" smtClean="0">
                <a:solidFill>
                  <a:srgbClr val="FF0000"/>
                </a:solidFill>
                <a:effectLst>
                  <a:outerShdw blurRad="38100" dist="38100" dir="2700000" algn="tl">
                    <a:srgbClr val="000000">
                      <a:alpha val="43137"/>
                    </a:srgbClr>
                  </a:outerShdw>
                </a:effectLst>
              </a:rPr>
              <a:t>Physical Examination</a:t>
            </a:r>
            <a:r>
              <a:rPr lang="en-US" sz="3200" b="1" dirty="0" smtClean="0">
                <a:solidFill>
                  <a:srgbClr val="FF0000"/>
                </a:solidFill>
                <a:effectLst>
                  <a:outerShdw blurRad="38100" dist="38100" dir="2700000" algn="tl">
                    <a:srgbClr val="000000">
                      <a:alpha val="43137"/>
                    </a:srgbClr>
                  </a:outerShdw>
                </a:effectLst>
              </a:rPr>
              <a:t/>
            </a:r>
            <a:br>
              <a:rPr lang="en-US" sz="3200" b="1" dirty="0" smtClean="0">
                <a:solidFill>
                  <a:srgbClr val="FF0000"/>
                </a:solidFill>
                <a:effectLst>
                  <a:outerShdw blurRad="38100" dist="38100" dir="2700000" algn="tl">
                    <a:srgbClr val="000000">
                      <a:alpha val="43137"/>
                    </a:srgbClr>
                  </a:outerShdw>
                </a:effectLst>
              </a:rPr>
            </a:br>
            <a:endParaRPr lang="en-US" sz="3200" b="1" dirty="0">
              <a:solidFill>
                <a:srgbClr val="FF0000"/>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183</TotalTime>
  <Words>1324</Words>
  <Application>Microsoft Office PowerPoint</Application>
  <PresentationFormat>On-screen Show (4:3)</PresentationFormat>
  <Paragraphs>493</Paragraphs>
  <Slides>38</Slides>
  <Notes>0</Notes>
  <HiddenSlides>0</HiddenSlides>
  <MMClips>0</MMClips>
  <ScaleCrop>false</ScaleCrop>
  <HeadingPairs>
    <vt:vector size="4" baseType="variant">
      <vt:variant>
        <vt:lpstr>Theme</vt:lpstr>
      </vt:variant>
      <vt:variant>
        <vt:i4>1</vt:i4>
      </vt:variant>
      <vt:variant>
        <vt:lpstr>Slide Titles</vt:lpstr>
      </vt:variant>
      <vt:variant>
        <vt:i4>38</vt:i4>
      </vt:variant>
    </vt:vector>
  </HeadingPairs>
  <TitlesOfParts>
    <vt:vector size="39" baseType="lpstr">
      <vt:lpstr>Office Theme</vt:lpstr>
      <vt:lpstr>Urine Analysis</vt:lpstr>
      <vt:lpstr>Urine Analysis</vt:lpstr>
      <vt:lpstr>PowerPoint Presentation</vt:lpstr>
      <vt:lpstr> URINE ANALYSIS Physical Examination </vt:lpstr>
      <vt:lpstr> URINE ANALYSIS Physical Examination </vt:lpstr>
      <vt:lpstr>PowerPoint Presentation</vt:lpstr>
      <vt:lpstr>PowerPoint Presentation</vt:lpstr>
      <vt:lpstr> URINE ANALYSIS Physical Examination </vt:lpstr>
      <vt:lpstr> URINE ANALYSIS Physical Examination </vt:lpstr>
      <vt:lpstr> URINE ANALYSIS Physical Examination </vt:lpstr>
      <vt:lpstr> URINE ANALYSIS Physical Examination </vt:lpstr>
      <vt:lpstr> URINE ANALYSIS Physical Examination </vt:lpstr>
      <vt:lpstr> URINE ANALYSIS Physical Examination </vt:lpstr>
      <vt:lpstr> URINE ANALYSIS Chemical Examination </vt:lpstr>
      <vt:lpstr> URINE ANALYSIS Chemical Examination </vt:lpstr>
      <vt:lpstr> URINE ANALYSIS Chemical Examination </vt:lpstr>
      <vt:lpstr> URINE ANALYSIS Chemical Examination </vt:lpstr>
      <vt:lpstr> URINE ANALYSIS Chemical Examination </vt:lpstr>
      <vt:lpstr> URINE ANALYSIS Chemical Examination </vt:lpstr>
      <vt:lpstr> URINE ANALYSIS Chemical Examination </vt:lpstr>
      <vt:lpstr> URINE ANALYSIS Chemical Examination </vt:lpstr>
      <vt:lpstr>MICROSCOPIC URINE EXAMINATION</vt:lpstr>
      <vt:lpstr>MICROSCOPIC URINE EXAMINATION</vt:lpstr>
      <vt:lpstr>MICROSCOPIC URINE EXAMINATION Cells Red Blood Cells (RBCs) </vt:lpstr>
      <vt:lpstr>MICROSCOPIC URINE EXAMINATION Cells White Blood Cells (WBCs)</vt:lpstr>
      <vt:lpstr>  MICROSCOPIC URINE EXAMINATION Cells Epithelial Cells  </vt:lpstr>
      <vt:lpstr>MICROSCOPIC URINE EXAMINATION Casts</vt:lpstr>
      <vt:lpstr> MICROSCOPIC URINE EXAMINATION Casts Hyaline casts  </vt:lpstr>
      <vt:lpstr>PowerPoint Presentation</vt:lpstr>
      <vt:lpstr> MICROSCOPIC URINE EXAMINATION Casts Granular casts </vt:lpstr>
      <vt:lpstr> MICROSCOPIC URINE EXAMINATION Casts Waxy casts </vt:lpstr>
      <vt:lpstr>MICROSCOPIC URINE EXAMINATION Casts</vt:lpstr>
      <vt:lpstr>PowerPoint Presentation</vt:lpstr>
      <vt:lpstr>PowerPoint Presentation</vt:lpstr>
      <vt:lpstr> MICROSCOPIC URINE EXAMINATION Casts Epithelial casts </vt:lpstr>
      <vt:lpstr>MICROSCOPIC URINE EXAMINATION Crystals</vt:lpstr>
      <vt:lpstr>PowerPoint Presentation</vt:lpstr>
      <vt:lpstr>crystals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Urine Analysis</dc:title>
  <dc:creator>ALWALY</dc:creator>
  <cp:lastModifiedBy>Sherif Saleh</cp:lastModifiedBy>
  <cp:revision>62</cp:revision>
  <dcterms:created xsi:type="dcterms:W3CDTF">2012-11-15T08:36:09Z</dcterms:created>
  <dcterms:modified xsi:type="dcterms:W3CDTF">2013-04-20T10:23:30Z</dcterms:modified>
</cp:coreProperties>
</file>